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308" r:id="rId3"/>
    <p:sldId id="1693" r:id="rId4"/>
    <p:sldId id="1694" r:id="rId5"/>
    <p:sldId id="310" r:id="rId6"/>
    <p:sldId id="313" r:id="rId7"/>
    <p:sldId id="314" r:id="rId8"/>
    <p:sldId id="315" r:id="rId9"/>
    <p:sldId id="318" r:id="rId10"/>
    <p:sldId id="324" r:id="rId11"/>
    <p:sldId id="325" r:id="rId12"/>
    <p:sldId id="1679" r:id="rId13"/>
    <p:sldId id="327" r:id="rId14"/>
    <p:sldId id="328" r:id="rId15"/>
    <p:sldId id="333" r:id="rId16"/>
    <p:sldId id="335" r:id="rId17"/>
    <p:sldId id="336" r:id="rId18"/>
    <p:sldId id="338" r:id="rId19"/>
    <p:sldId id="339" r:id="rId20"/>
    <p:sldId id="357" r:id="rId21"/>
    <p:sldId id="322" r:id="rId22"/>
    <p:sldId id="1691" r:id="rId23"/>
    <p:sldId id="1695" r:id="rId24"/>
    <p:sldId id="1692" r:id="rId25"/>
    <p:sldId id="364" r:id="rId26"/>
    <p:sldId id="1689" r:id="rId27"/>
    <p:sldId id="1696" r:id="rId28"/>
    <p:sldId id="1690" r:id="rId29"/>
    <p:sldId id="1697" r:id="rId30"/>
    <p:sldId id="366" r:id="rId31"/>
    <p:sldId id="1698" r:id="rId32"/>
    <p:sldId id="1699" r:id="rId33"/>
    <p:sldId id="367" r:id="rId34"/>
    <p:sldId id="368" r:id="rId35"/>
    <p:sldId id="1681" r:id="rId36"/>
    <p:sldId id="1700" r:id="rId37"/>
    <p:sldId id="369" r:id="rId38"/>
    <p:sldId id="370" r:id="rId39"/>
    <p:sldId id="1682" r:id="rId40"/>
    <p:sldId id="1683" r:id="rId41"/>
    <p:sldId id="1701" r:id="rId42"/>
    <p:sldId id="1684" r:id="rId43"/>
    <p:sldId id="1702" r:id="rId44"/>
    <p:sldId id="1685" r:id="rId45"/>
    <p:sldId id="1686" r:id="rId46"/>
    <p:sldId id="1687" r:id="rId47"/>
    <p:sldId id="1703" r:id="rId48"/>
    <p:sldId id="1688" r:id="rId49"/>
    <p:sldId id="1704" r:id="rId50"/>
    <p:sldId id="372"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1" d="100"/>
          <a:sy n="91" d="100"/>
        </p:scale>
        <p:origin x="4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47A064-07F1-4595-BF8D-37F3B14D541F}" type="datetimeFigureOut">
              <a:rPr lang="en-US" smtClean="0"/>
              <a:t>12/16/2024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F2468-38F0-4483-A230-B425A41E2D2D}" type="slidenum">
              <a:rPr lang="en-US" smtClean="0"/>
              <a:t>‹#›</a:t>
            </a:fld>
            <a:endParaRPr lang="en-US"/>
          </a:p>
        </p:txBody>
      </p:sp>
    </p:spTree>
    <p:extLst>
      <p:ext uri="{BB962C8B-B14F-4D97-AF65-F5344CB8AC3E}">
        <p14:creationId xmlns:p14="http://schemas.microsoft.com/office/powerpoint/2010/main" val="899567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2</a:t>
            </a:fld>
            <a:endParaRPr lang="en-US"/>
          </a:p>
        </p:txBody>
      </p:sp>
    </p:spTree>
    <p:extLst>
      <p:ext uri="{BB962C8B-B14F-4D97-AF65-F5344CB8AC3E}">
        <p14:creationId xmlns:p14="http://schemas.microsoft.com/office/powerpoint/2010/main" val="37646618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TOC/TOU – system</a:t>
            </a:r>
            <a:r>
              <a:rPr lang="en-US" baseline="0" dirty="0"/>
              <a:t> often only checks users access rights at login.  If change is made to access rights, even though immediate the effect might not be till the next time the user logs in.  This is an asynchronous attack based on the difference between when the access control system was checked and when a user used the system.</a:t>
            </a:r>
            <a:endParaRPr lang="en-US" dirty="0"/>
          </a:p>
        </p:txBody>
      </p:sp>
      <p:sp>
        <p:nvSpPr>
          <p:cNvPr id="4" name="Slide Number Placeholder 3"/>
          <p:cNvSpPr>
            <a:spLocks noGrp="1"/>
          </p:cNvSpPr>
          <p:nvPr>
            <p:ph type="sldNum" sz="quarter" idx="10"/>
          </p:nvPr>
        </p:nvSpPr>
        <p:spPr/>
        <p:txBody>
          <a:bodyPr/>
          <a:lstStyle/>
          <a:p>
            <a:fld id="{A63D590B-FC50-4281-90C4-01F94BC3EA9F}" type="slidenum">
              <a:rPr lang="en-US" smtClean="0"/>
              <a:t>11</a:t>
            </a:fld>
            <a:endParaRPr lang="en-US"/>
          </a:p>
        </p:txBody>
      </p:sp>
    </p:spTree>
    <p:extLst>
      <p:ext uri="{BB962C8B-B14F-4D97-AF65-F5344CB8AC3E}">
        <p14:creationId xmlns:p14="http://schemas.microsoft.com/office/powerpoint/2010/main" val="1386863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12</a:t>
            </a:fld>
            <a:endParaRPr lang="en-US"/>
          </a:p>
        </p:txBody>
      </p:sp>
    </p:spTree>
    <p:extLst>
      <p:ext uri="{BB962C8B-B14F-4D97-AF65-F5344CB8AC3E}">
        <p14:creationId xmlns:p14="http://schemas.microsoft.com/office/powerpoint/2010/main" val="3634725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13</a:t>
            </a:fld>
            <a:endParaRPr lang="en-US"/>
          </a:p>
        </p:txBody>
      </p:sp>
    </p:spTree>
    <p:extLst>
      <p:ext uri="{BB962C8B-B14F-4D97-AF65-F5344CB8AC3E}">
        <p14:creationId xmlns:p14="http://schemas.microsoft.com/office/powerpoint/2010/main" val="41258235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14</a:t>
            </a:fld>
            <a:endParaRPr lang="en-US"/>
          </a:p>
        </p:txBody>
      </p:sp>
    </p:spTree>
    <p:extLst>
      <p:ext uri="{BB962C8B-B14F-4D97-AF65-F5344CB8AC3E}">
        <p14:creationId xmlns:p14="http://schemas.microsoft.com/office/powerpoint/2010/main" val="4242367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15</a:t>
            </a:fld>
            <a:endParaRPr lang="en-US"/>
          </a:p>
        </p:txBody>
      </p:sp>
    </p:spTree>
    <p:extLst>
      <p:ext uri="{BB962C8B-B14F-4D97-AF65-F5344CB8AC3E}">
        <p14:creationId xmlns:p14="http://schemas.microsoft.com/office/powerpoint/2010/main" val="21845131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16</a:t>
            </a:fld>
            <a:endParaRPr lang="en-US"/>
          </a:p>
        </p:txBody>
      </p:sp>
    </p:spTree>
    <p:extLst>
      <p:ext uri="{BB962C8B-B14F-4D97-AF65-F5344CB8AC3E}">
        <p14:creationId xmlns:p14="http://schemas.microsoft.com/office/powerpoint/2010/main" val="22883299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17</a:t>
            </a:fld>
            <a:endParaRPr lang="en-US"/>
          </a:p>
        </p:txBody>
      </p:sp>
    </p:spTree>
    <p:extLst>
      <p:ext uri="{BB962C8B-B14F-4D97-AF65-F5344CB8AC3E}">
        <p14:creationId xmlns:p14="http://schemas.microsoft.com/office/powerpoint/2010/main" val="3965710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18</a:t>
            </a:fld>
            <a:endParaRPr lang="en-US"/>
          </a:p>
        </p:txBody>
      </p:sp>
    </p:spTree>
    <p:extLst>
      <p:ext uri="{BB962C8B-B14F-4D97-AF65-F5344CB8AC3E}">
        <p14:creationId xmlns:p14="http://schemas.microsoft.com/office/powerpoint/2010/main" val="8654963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19</a:t>
            </a:fld>
            <a:endParaRPr lang="en-US"/>
          </a:p>
        </p:txBody>
      </p:sp>
    </p:spTree>
    <p:extLst>
      <p:ext uri="{BB962C8B-B14F-4D97-AF65-F5344CB8AC3E}">
        <p14:creationId xmlns:p14="http://schemas.microsoft.com/office/powerpoint/2010/main" val="31546751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20</a:t>
            </a:fld>
            <a:endParaRPr lang="en-US"/>
          </a:p>
        </p:txBody>
      </p:sp>
    </p:spTree>
    <p:extLst>
      <p:ext uri="{BB962C8B-B14F-4D97-AF65-F5344CB8AC3E}">
        <p14:creationId xmlns:p14="http://schemas.microsoft.com/office/powerpoint/2010/main" val="1429575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3</a:t>
            </a:fld>
            <a:endParaRPr lang="en-US"/>
          </a:p>
        </p:txBody>
      </p:sp>
    </p:spTree>
    <p:extLst>
      <p:ext uri="{BB962C8B-B14F-4D97-AF65-F5344CB8AC3E}">
        <p14:creationId xmlns:p14="http://schemas.microsoft.com/office/powerpoint/2010/main" val="23263436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21</a:t>
            </a:fld>
            <a:endParaRPr lang="en-US"/>
          </a:p>
        </p:txBody>
      </p:sp>
    </p:spTree>
    <p:extLst>
      <p:ext uri="{BB962C8B-B14F-4D97-AF65-F5344CB8AC3E}">
        <p14:creationId xmlns:p14="http://schemas.microsoft.com/office/powerpoint/2010/main" val="31339525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22</a:t>
            </a:fld>
            <a:endParaRPr lang="en-US"/>
          </a:p>
        </p:txBody>
      </p:sp>
    </p:spTree>
    <p:extLst>
      <p:ext uri="{BB962C8B-B14F-4D97-AF65-F5344CB8AC3E}">
        <p14:creationId xmlns:p14="http://schemas.microsoft.com/office/powerpoint/2010/main" val="14633962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24</a:t>
            </a:fld>
            <a:endParaRPr lang="en-US"/>
          </a:p>
        </p:txBody>
      </p:sp>
    </p:spTree>
    <p:extLst>
      <p:ext uri="{BB962C8B-B14F-4D97-AF65-F5344CB8AC3E}">
        <p14:creationId xmlns:p14="http://schemas.microsoft.com/office/powerpoint/2010/main" val="21060101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Content-based focuses on attacks like SQL injection, Cross-site Scripting (XSS)</a:t>
            </a:r>
          </a:p>
        </p:txBody>
      </p:sp>
      <p:sp>
        <p:nvSpPr>
          <p:cNvPr id="4" name="Slide Number Placeholder 3"/>
          <p:cNvSpPr>
            <a:spLocks noGrp="1"/>
          </p:cNvSpPr>
          <p:nvPr>
            <p:ph type="sldNum" sz="quarter" idx="10"/>
          </p:nvPr>
        </p:nvSpPr>
        <p:spPr/>
        <p:txBody>
          <a:bodyPr/>
          <a:lstStyle/>
          <a:p>
            <a:fld id="{A63D590B-FC50-4281-90C4-01F94BC3EA9F}" type="slidenum">
              <a:rPr lang="en-US" smtClean="0"/>
              <a:t>25</a:t>
            </a:fld>
            <a:endParaRPr lang="en-US"/>
          </a:p>
        </p:txBody>
      </p:sp>
    </p:spTree>
    <p:extLst>
      <p:ext uri="{BB962C8B-B14F-4D97-AF65-F5344CB8AC3E}">
        <p14:creationId xmlns:p14="http://schemas.microsoft.com/office/powerpoint/2010/main" val="3861128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Content-based focuses on attacks like SQL injection, Cross-site Scripting (XSS)</a:t>
            </a:r>
          </a:p>
        </p:txBody>
      </p:sp>
      <p:sp>
        <p:nvSpPr>
          <p:cNvPr id="4" name="Slide Number Placeholder 3"/>
          <p:cNvSpPr>
            <a:spLocks noGrp="1"/>
          </p:cNvSpPr>
          <p:nvPr>
            <p:ph type="sldNum" sz="quarter" idx="10"/>
          </p:nvPr>
        </p:nvSpPr>
        <p:spPr/>
        <p:txBody>
          <a:bodyPr/>
          <a:lstStyle/>
          <a:p>
            <a:fld id="{A63D590B-FC50-4281-90C4-01F94BC3EA9F}" type="slidenum">
              <a:rPr lang="en-US" smtClean="0"/>
              <a:t>26</a:t>
            </a:fld>
            <a:endParaRPr lang="en-US"/>
          </a:p>
        </p:txBody>
      </p:sp>
    </p:spTree>
    <p:extLst>
      <p:ext uri="{BB962C8B-B14F-4D97-AF65-F5344CB8AC3E}">
        <p14:creationId xmlns:p14="http://schemas.microsoft.com/office/powerpoint/2010/main" val="3297703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Content-based focuses on attacks like SQL injection, Cross-site Scripting (XSS)</a:t>
            </a:r>
          </a:p>
        </p:txBody>
      </p:sp>
      <p:sp>
        <p:nvSpPr>
          <p:cNvPr id="4" name="Slide Number Placeholder 3"/>
          <p:cNvSpPr>
            <a:spLocks noGrp="1"/>
          </p:cNvSpPr>
          <p:nvPr>
            <p:ph type="sldNum" sz="quarter" idx="10"/>
          </p:nvPr>
        </p:nvSpPr>
        <p:spPr/>
        <p:txBody>
          <a:bodyPr/>
          <a:lstStyle/>
          <a:p>
            <a:fld id="{A63D590B-FC50-4281-90C4-01F94BC3EA9F}" type="slidenum">
              <a:rPr lang="en-US" smtClean="0"/>
              <a:t>28</a:t>
            </a:fld>
            <a:endParaRPr lang="en-US"/>
          </a:p>
        </p:txBody>
      </p:sp>
    </p:spTree>
    <p:extLst>
      <p:ext uri="{BB962C8B-B14F-4D97-AF65-F5344CB8AC3E}">
        <p14:creationId xmlns:p14="http://schemas.microsoft.com/office/powerpoint/2010/main" val="17444583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30</a:t>
            </a:fld>
            <a:endParaRPr lang="en-US"/>
          </a:p>
        </p:txBody>
      </p:sp>
    </p:spTree>
    <p:extLst>
      <p:ext uri="{BB962C8B-B14F-4D97-AF65-F5344CB8AC3E}">
        <p14:creationId xmlns:p14="http://schemas.microsoft.com/office/powerpoint/2010/main" val="6774315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33</a:t>
            </a:fld>
            <a:endParaRPr lang="en-US"/>
          </a:p>
        </p:txBody>
      </p:sp>
    </p:spTree>
    <p:extLst>
      <p:ext uri="{BB962C8B-B14F-4D97-AF65-F5344CB8AC3E}">
        <p14:creationId xmlns:p14="http://schemas.microsoft.com/office/powerpoint/2010/main" val="18036436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34</a:t>
            </a:fld>
            <a:endParaRPr lang="en-US"/>
          </a:p>
        </p:txBody>
      </p:sp>
    </p:spTree>
    <p:extLst>
      <p:ext uri="{BB962C8B-B14F-4D97-AF65-F5344CB8AC3E}">
        <p14:creationId xmlns:p14="http://schemas.microsoft.com/office/powerpoint/2010/main" val="23421286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35</a:t>
            </a:fld>
            <a:endParaRPr lang="en-US"/>
          </a:p>
        </p:txBody>
      </p:sp>
    </p:spTree>
    <p:extLst>
      <p:ext uri="{BB962C8B-B14F-4D97-AF65-F5344CB8AC3E}">
        <p14:creationId xmlns:p14="http://schemas.microsoft.com/office/powerpoint/2010/main" val="2761540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4</a:t>
            </a:fld>
            <a:endParaRPr lang="en-US"/>
          </a:p>
        </p:txBody>
      </p:sp>
    </p:spTree>
    <p:extLst>
      <p:ext uri="{BB962C8B-B14F-4D97-AF65-F5344CB8AC3E}">
        <p14:creationId xmlns:p14="http://schemas.microsoft.com/office/powerpoint/2010/main" val="21619829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D590B-FC50-4281-90C4-01F94BC3EA9F}" type="slidenum">
              <a:rPr lang="en-US" smtClean="0"/>
              <a:t>37</a:t>
            </a:fld>
            <a:endParaRPr lang="en-US"/>
          </a:p>
        </p:txBody>
      </p:sp>
    </p:spTree>
    <p:extLst>
      <p:ext uri="{BB962C8B-B14F-4D97-AF65-F5344CB8AC3E}">
        <p14:creationId xmlns:p14="http://schemas.microsoft.com/office/powerpoint/2010/main" val="18216420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38</a:t>
            </a:fld>
            <a:endParaRPr lang="en-US"/>
          </a:p>
        </p:txBody>
      </p:sp>
    </p:spTree>
    <p:extLst>
      <p:ext uri="{BB962C8B-B14F-4D97-AF65-F5344CB8AC3E}">
        <p14:creationId xmlns:p14="http://schemas.microsoft.com/office/powerpoint/2010/main" val="18743317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39</a:t>
            </a:fld>
            <a:endParaRPr lang="en-US"/>
          </a:p>
        </p:txBody>
      </p:sp>
    </p:spTree>
    <p:extLst>
      <p:ext uri="{BB962C8B-B14F-4D97-AF65-F5344CB8AC3E}">
        <p14:creationId xmlns:p14="http://schemas.microsoft.com/office/powerpoint/2010/main" val="35620622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40</a:t>
            </a:fld>
            <a:endParaRPr lang="en-US"/>
          </a:p>
        </p:txBody>
      </p:sp>
    </p:spTree>
    <p:extLst>
      <p:ext uri="{BB962C8B-B14F-4D97-AF65-F5344CB8AC3E}">
        <p14:creationId xmlns:p14="http://schemas.microsoft.com/office/powerpoint/2010/main" val="3980070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42</a:t>
            </a:fld>
            <a:endParaRPr lang="en-US"/>
          </a:p>
        </p:txBody>
      </p:sp>
    </p:spTree>
    <p:extLst>
      <p:ext uri="{BB962C8B-B14F-4D97-AF65-F5344CB8AC3E}">
        <p14:creationId xmlns:p14="http://schemas.microsoft.com/office/powerpoint/2010/main" val="33569357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44</a:t>
            </a:fld>
            <a:endParaRPr lang="en-US"/>
          </a:p>
        </p:txBody>
      </p:sp>
    </p:spTree>
    <p:extLst>
      <p:ext uri="{BB962C8B-B14F-4D97-AF65-F5344CB8AC3E}">
        <p14:creationId xmlns:p14="http://schemas.microsoft.com/office/powerpoint/2010/main" val="17953217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45</a:t>
            </a:fld>
            <a:endParaRPr lang="en-US"/>
          </a:p>
        </p:txBody>
      </p:sp>
    </p:spTree>
    <p:extLst>
      <p:ext uri="{BB962C8B-B14F-4D97-AF65-F5344CB8AC3E}">
        <p14:creationId xmlns:p14="http://schemas.microsoft.com/office/powerpoint/2010/main" val="2773047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46</a:t>
            </a:fld>
            <a:endParaRPr lang="en-US"/>
          </a:p>
        </p:txBody>
      </p:sp>
    </p:spTree>
    <p:extLst>
      <p:ext uri="{BB962C8B-B14F-4D97-AF65-F5344CB8AC3E}">
        <p14:creationId xmlns:p14="http://schemas.microsoft.com/office/powerpoint/2010/main" val="15835336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48</a:t>
            </a:fld>
            <a:endParaRPr lang="en-US"/>
          </a:p>
        </p:txBody>
      </p:sp>
    </p:spTree>
    <p:extLst>
      <p:ext uri="{BB962C8B-B14F-4D97-AF65-F5344CB8AC3E}">
        <p14:creationId xmlns:p14="http://schemas.microsoft.com/office/powerpoint/2010/main" val="23362443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KPI – green, yellow, red</a:t>
            </a:r>
          </a:p>
        </p:txBody>
      </p:sp>
      <p:sp>
        <p:nvSpPr>
          <p:cNvPr id="4" name="Slide Number Placeholder 3"/>
          <p:cNvSpPr>
            <a:spLocks noGrp="1"/>
          </p:cNvSpPr>
          <p:nvPr>
            <p:ph type="sldNum" sz="quarter" idx="10"/>
          </p:nvPr>
        </p:nvSpPr>
        <p:spPr/>
        <p:txBody>
          <a:bodyPr/>
          <a:lstStyle/>
          <a:p>
            <a:fld id="{A63D590B-FC50-4281-90C4-01F94BC3EA9F}" type="slidenum">
              <a:rPr lang="en-US" smtClean="0"/>
              <a:t>50</a:t>
            </a:fld>
            <a:endParaRPr lang="en-US"/>
          </a:p>
        </p:txBody>
      </p:sp>
    </p:spTree>
    <p:extLst>
      <p:ext uri="{BB962C8B-B14F-4D97-AF65-F5344CB8AC3E}">
        <p14:creationId xmlns:p14="http://schemas.microsoft.com/office/powerpoint/2010/main" val="638553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3D590B-FC50-4281-90C4-01F94BC3EA9F}" type="slidenum">
              <a:rPr lang="en-US" smtClean="0"/>
              <a:t>5</a:t>
            </a:fld>
            <a:endParaRPr lang="en-US"/>
          </a:p>
        </p:txBody>
      </p:sp>
    </p:spTree>
    <p:extLst>
      <p:ext uri="{BB962C8B-B14F-4D97-AF65-F5344CB8AC3E}">
        <p14:creationId xmlns:p14="http://schemas.microsoft.com/office/powerpoint/2010/main" val="791106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job rotation in the workplace is a system where employees work at several jobs in a business, performing each job for a relatively short period of time. By moving people willing to collude to commit fraud, we can reduce the risk of collusion</a:t>
            </a:r>
          </a:p>
        </p:txBody>
      </p:sp>
      <p:sp>
        <p:nvSpPr>
          <p:cNvPr id="4" name="Slide Number Placeholder 3"/>
          <p:cNvSpPr>
            <a:spLocks noGrp="1"/>
          </p:cNvSpPr>
          <p:nvPr>
            <p:ph type="sldNum" sz="quarter" idx="10"/>
          </p:nvPr>
        </p:nvSpPr>
        <p:spPr/>
        <p:txBody>
          <a:bodyPr/>
          <a:lstStyle/>
          <a:p>
            <a:fld id="{A63D590B-FC50-4281-90C4-01F94BC3EA9F}" type="slidenum">
              <a:rPr lang="en-US" smtClean="0"/>
              <a:t>6</a:t>
            </a:fld>
            <a:endParaRPr lang="en-US"/>
          </a:p>
        </p:txBody>
      </p:sp>
    </p:spTree>
    <p:extLst>
      <p:ext uri="{BB962C8B-B14F-4D97-AF65-F5344CB8AC3E}">
        <p14:creationId xmlns:p14="http://schemas.microsoft.com/office/powerpoint/2010/main" val="602871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D590B-FC50-4281-90C4-01F94BC3EA9F}" type="slidenum">
              <a:rPr lang="en-US" smtClean="0"/>
              <a:t>7</a:t>
            </a:fld>
            <a:endParaRPr lang="en-US"/>
          </a:p>
        </p:txBody>
      </p:sp>
    </p:spTree>
    <p:extLst>
      <p:ext uri="{BB962C8B-B14F-4D97-AF65-F5344CB8AC3E}">
        <p14:creationId xmlns:p14="http://schemas.microsoft.com/office/powerpoint/2010/main" val="1321701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D590B-FC50-4281-90C4-01F94BC3EA9F}" type="slidenum">
              <a:rPr lang="en-US" smtClean="0"/>
              <a:t>8</a:t>
            </a:fld>
            <a:endParaRPr lang="en-US"/>
          </a:p>
        </p:txBody>
      </p:sp>
    </p:spTree>
    <p:extLst>
      <p:ext uri="{BB962C8B-B14F-4D97-AF65-F5344CB8AC3E}">
        <p14:creationId xmlns:p14="http://schemas.microsoft.com/office/powerpoint/2010/main" val="3189664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a:t>
            </a:r>
          </a:p>
          <a:p>
            <a:endParaRPr lang="en-US" dirty="0"/>
          </a:p>
          <a:p>
            <a:r>
              <a:rPr lang="en-US" dirty="0"/>
              <a:t>Admin – training and education, separation of duties, contingency and recovery plans, </a:t>
            </a:r>
            <a:r>
              <a:rPr lang="en-US" dirty="0" err="1"/>
              <a:t>etc</a:t>
            </a:r>
            <a:endParaRPr lang="en-US" dirty="0"/>
          </a:p>
          <a:p>
            <a:endParaRPr lang="en-US" dirty="0"/>
          </a:p>
          <a:p>
            <a:r>
              <a:rPr lang="en-US" dirty="0"/>
              <a:t>Technical/logical</a:t>
            </a:r>
            <a:r>
              <a:rPr lang="en-US" baseline="0" dirty="0"/>
              <a:t> – access control software, anti-virus/spam/malware software, encryption, audit trails, logs, IDS/IPS systems, </a:t>
            </a:r>
            <a:r>
              <a:rPr lang="en-US" baseline="0" dirty="0" err="1"/>
              <a:t>etc</a:t>
            </a:r>
            <a:endParaRPr lang="en-US" baseline="0" dirty="0"/>
          </a:p>
          <a:p>
            <a:endParaRPr lang="en-US" baseline="0" dirty="0"/>
          </a:p>
          <a:p>
            <a:r>
              <a:rPr lang="en-US" baseline="0" dirty="0"/>
              <a:t>Physical – locks, doors, fences, guards, alarms, mantraps, turnstiles, CCTV, motion detectors, sensors, </a:t>
            </a:r>
            <a:r>
              <a:rPr lang="en-US" baseline="0" dirty="0" err="1"/>
              <a:t>etc</a:t>
            </a:r>
            <a:endParaRPr lang="en-US" dirty="0"/>
          </a:p>
        </p:txBody>
      </p:sp>
      <p:sp>
        <p:nvSpPr>
          <p:cNvPr id="4" name="Slide Number Placeholder 3"/>
          <p:cNvSpPr>
            <a:spLocks noGrp="1"/>
          </p:cNvSpPr>
          <p:nvPr>
            <p:ph type="sldNum" sz="quarter" idx="10"/>
          </p:nvPr>
        </p:nvSpPr>
        <p:spPr/>
        <p:txBody>
          <a:bodyPr/>
          <a:lstStyle/>
          <a:p>
            <a:fld id="{A63D590B-FC50-4281-90C4-01F94BC3EA9F}" type="slidenum">
              <a:rPr lang="en-US" smtClean="0"/>
              <a:t>9</a:t>
            </a:fld>
            <a:endParaRPr lang="en-US"/>
          </a:p>
        </p:txBody>
      </p:sp>
    </p:spTree>
    <p:extLst>
      <p:ext uri="{BB962C8B-B14F-4D97-AF65-F5344CB8AC3E}">
        <p14:creationId xmlns:p14="http://schemas.microsoft.com/office/powerpoint/2010/main" val="1622630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D590B-FC50-4281-90C4-01F94BC3EA9F}" type="slidenum">
              <a:rPr lang="en-US" smtClean="0"/>
              <a:t>10</a:t>
            </a:fld>
            <a:endParaRPr lang="en-US"/>
          </a:p>
        </p:txBody>
      </p:sp>
    </p:spTree>
    <p:extLst>
      <p:ext uri="{BB962C8B-B14F-4D97-AF65-F5344CB8AC3E}">
        <p14:creationId xmlns:p14="http://schemas.microsoft.com/office/powerpoint/2010/main" val="3671243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300FA-D5DC-42AA-9337-0C24CEB554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55DAC6A-58A0-4551-A34D-26E9EAE08A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573A19-F853-41D3-9C97-96D3F2FF8B9D}"/>
              </a:ext>
            </a:extLst>
          </p:cNvPr>
          <p:cNvSpPr>
            <a:spLocks noGrp="1"/>
          </p:cNvSpPr>
          <p:nvPr>
            <p:ph type="dt" sz="half" idx="10"/>
          </p:nvPr>
        </p:nvSpPr>
        <p:spPr/>
        <p:txBody>
          <a:bodyPr/>
          <a:lstStyle/>
          <a:p>
            <a:fld id="{09C4142A-9B32-48AF-9CD4-A686FAC58614}" type="datetimeFigureOut">
              <a:rPr lang="en-US" smtClean="0"/>
              <a:t>12/16/2024</a:t>
            </a:fld>
            <a:endParaRPr lang="en-US"/>
          </a:p>
        </p:txBody>
      </p:sp>
      <p:sp>
        <p:nvSpPr>
          <p:cNvPr id="5" name="Footer Placeholder 4">
            <a:extLst>
              <a:ext uri="{FF2B5EF4-FFF2-40B4-BE49-F238E27FC236}">
                <a16:creationId xmlns:a16="http://schemas.microsoft.com/office/drawing/2014/main" id="{72CB9FE8-0145-47FC-9EBC-5E18EE07E7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B76035-AD3D-4C13-B322-DAF987E262F3}"/>
              </a:ext>
            </a:extLst>
          </p:cNvPr>
          <p:cNvSpPr>
            <a:spLocks noGrp="1"/>
          </p:cNvSpPr>
          <p:nvPr>
            <p:ph type="sldNum" sz="quarter" idx="12"/>
          </p:nvPr>
        </p:nvSpPr>
        <p:spPr/>
        <p:txBody>
          <a:bodyPr/>
          <a:lstStyle/>
          <a:p>
            <a:fld id="{E6980054-F894-4AD3-801E-D720CC5D1323}" type="slidenum">
              <a:rPr lang="en-US" smtClean="0"/>
              <a:t>‹#›</a:t>
            </a:fld>
            <a:endParaRPr lang="en-US"/>
          </a:p>
        </p:txBody>
      </p:sp>
    </p:spTree>
    <p:extLst>
      <p:ext uri="{BB962C8B-B14F-4D97-AF65-F5344CB8AC3E}">
        <p14:creationId xmlns:p14="http://schemas.microsoft.com/office/powerpoint/2010/main" val="249175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FB51B-94CC-4459-BD66-29A0122610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ED1FB04-ED3C-41B6-B372-7234C0750D7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F3756E-19CD-472D-902E-0FBCA162B8CA}"/>
              </a:ext>
            </a:extLst>
          </p:cNvPr>
          <p:cNvSpPr>
            <a:spLocks noGrp="1"/>
          </p:cNvSpPr>
          <p:nvPr>
            <p:ph type="dt" sz="half" idx="10"/>
          </p:nvPr>
        </p:nvSpPr>
        <p:spPr/>
        <p:txBody>
          <a:bodyPr/>
          <a:lstStyle/>
          <a:p>
            <a:fld id="{09C4142A-9B32-48AF-9CD4-A686FAC58614}" type="datetimeFigureOut">
              <a:rPr lang="en-US" smtClean="0"/>
              <a:t>12/16/2024</a:t>
            </a:fld>
            <a:endParaRPr lang="en-US"/>
          </a:p>
        </p:txBody>
      </p:sp>
      <p:sp>
        <p:nvSpPr>
          <p:cNvPr id="5" name="Footer Placeholder 4">
            <a:extLst>
              <a:ext uri="{FF2B5EF4-FFF2-40B4-BE49-F238E27FC236}">
                <a16:creationId xmlns:a16="http://schemas.microsoft.com/office/drawing/2014/main" id="{D6BBB2F0-08F6-41E2-AAE7-032D2DEC50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8EA0CD-7A1A-46D6-9210-E519E3DB086E}"/>
              </a:ext>
            </a:extLst>
          </p:cNvPr>
          <p:cNvSpPr>
            <a:spLocks noGrp="1"/>
          </p:cNvSpPr>
          <p:nvPr>
            <p:ph type="sldNum" sz="quarter" idx="12"/>
          </p:nvPr>
        </p:nvSpPr>
        <p:spPr/>
        <p:txBody>
          <a:bodyPr/>
          <a:lstStyle/>
          <a:p>
            <a:fld id="{E6980054-F894-4AD3-801E-D720CC5D1323}" type="slidenum">
              <a:rPr lang="en-US" smtClean="0"/>
              <a:t>‹#›</a:t>
            </a:fld>
            <a:endParaRPr lang="en-US"/>
          </a:p>
        </p:txBody>
      </p:sp>
    </p:spTree>
    <p:extLst>
      <p:ext uri="{BB962C8B-B14F-4D97-AF65-F5344CB8AC3E}">
        <p14:creationId xmlns:p14="http://schemas.microsoft.com/office/powerpoint/2010/main" val="2466569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A346CE-B10C-4227-B9A0-566C2986AC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7C8F81-9EF9-43CE-A5D6-04770308BEB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3B5A39-5F79-4E64-96B1-BBE5BD98B95C}"/>
              </a:ext>
            </a:extLst>
          </p:cNvPr>
          <p:cNvSpPr>
            <a:spLocks noGrp="1"/>
          </p:cNvSpPr>
          <p:nvPr>
            <p:ph type="dt" sz="half" idx="10"/>
          </p:nvPr>
        </p:nvSpPr>
        <p:spPr/>
        <p:txBody>
          <a:bodyPr/>
          <a:lstStyle/>
          <a:p>
            <a:fld id="{09C4142A-9B32-48AF-9CD4-A686FAC58614}" type="datetimeFigureOut">
              <a:rPr lang="en-US" smtClean="0"/>
              <a:t>12/16/2024</a:t>
            </a:fld>
            <a:endParaRPr lang="en-US"/>
          </a:p>
        </p:txBody>
      </p:sp>
      <p:sp>
        <p:nvSpPr>
          <p:cNvPr id="5" name="Footer Placeholder 4">
            <a:extLst>
              <a:ext uri="{FF2B5EF4-FFF2-40B4-BE49-F238E27FC236}">
                <a16:creationId xmlns:a16="http://schemas.microsoft.com/office/drawing/2014/main" id="{630274D1-6DB4-4735-87C3-536CC984E3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04F263-E50F-4F64-9917-562946CB60D7}"/>
              </a:ext>
            </a:extLst>
          </p:cNvPr>
          <p:cNvSpPr>
            <a:spLocks noGrp="1"/>
          </p:cNvSpPr>
          <p:nvPr>
            <p:ph type="sldNum" sz="quarter" idx="12"/>
          </p:nvPr>
        </p:nvSpPr>
        <p:spPr/>
        <p:txBody>
          <a:bodyPr/>
          <a:lstStyle/>
          <a:p>
            <a:fld id="{E6980054-F894-4AD3-801E-D720CC5D1323}" type="slidenum">
              <a:rPr lang="en-US" smtClean="0"/>
              <a:t>‹#›</a:t>
            </a:fld>
            <a:endParaRPr lang="en-US"/>
          </a:p>
        </p:txBody>
      </p:sp>
    </p:spTree>
    <p:extLst>
      <p:ext uri="{BB962C8B-B14F-4D97-AF65-F5344CB8AC3E}">
        <p14:creationId xmlns:p14="http://schemas.microsoft.com/office/powerpoint/2010/main" val="593484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26FFE-4504-4060-B9EC-39405884E7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31EFF3-D48A-44F4-A461-FF0DE428B91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D04089-E62C-41F7-A21C-9CB3EEF86B82}"/>
              </a:ext>
            </a:extLst>
          </p:cNvPr>
          <p:cNvSpPr>
            <a:spLocks noGrp="1"/>
          </p:cNvSpPr>
          <p:nvPr>
            <p:ph type="dt" sz="half" idx="10"/>
          </p:nvPr>
        </p:nvSpPr>
        <p:spPr/>
        <p:txBody>
          <a:bodyPr/>
          <a:lstStyle/>
          <a:p>
            <a:fld id="{09C4142A-9B32-48AF-9CD4-A686FAC58614}" type="datetimeFigureOut">
              <a:rPr lang="en-US" smtClean="0"/>
              <a:t>12/16/2024</a:t>
            </a:fld>
            <a:endParaRPr lang="en-US"/>
          </a:p>
        </p:txBody>
      </p:sp>
      <p:sp>
        <p:nvSpPr>
          <p:cNvPr id="5" name="Footer Placeholder 4">
            <a:extLst>
              <a:ext uri="{FF2B5EF4-FFF2-40B4-BE49-F238E27FC236}">
                <a16:creationId xmlns:a16="http://schemas.microsoft.com/office/drawing/2014/main" id="{570B1C5C-BD89-4F40-8640-D631C5545D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8E7A77-DFE7-4FD3-9E6F-9A97FCBC0DA2}"/>
              </a:ext>
            </a:extLst>
          </p:cNvPr>
          <p:cNvSpPr>
            <a:spLocks noGrp="1"/>
          </p:cNvSpPr>
          <p:nvPr>
            <p:ph type="sldNum" sz="quarter" idx="12"/>
          </p:nvPr>
        </p:nvSpPr>
        <p:spPr/>
        <p:txBody>
          <a:bodyPr/>
          <a:lstStyle/>
          <a:p>
            <a:fld id="{E6980054-F894-4AD3-801E-D720CC5D1323}" type="slidenum">
              <a:rPr lang="en-US" smtClean="0"/>
              <a:t>‹#›</a:t>
            </a:fld>
            <a:endParaRPr lang="en-US"/>
          </a:p>
        </p:txBody>
      </p:sp>
    </p:spTree>
    <p:extLst>
      <p:ext uri="{BB962C8B-B14F-4D97-AF65-F5344CB8AC3E}">
        <p14:creationId xmlns:p14="http://schemas.microsoft.com/office/powerpoint/2010/main" val="2161820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3F75D-262F-40E4-8085-4A4A2A010E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8D6FB4-7DA8-4507-BCDA-DD4C3DCE4D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E824510-ADB2-4A5A-8F48-FFE8684C9011}"/>
              </a:ext>
            </a:extLst>
          </p:cNvPr>
          <p:cNvSpPr>
            <a:spLocks noGrp="1"/>
          </p:cNvSpPr>
          <p:nvPr>
            <p:ph type="dt" sz="half" idx="10"/>
          </p:nvPr>
        </p:nvSpPr>
        <p:spPr/>
        <p:txBody>
          <a:bodyPr/>
          <a:lstStyle/>
          <a:p>
            <a:fld id="{09C4142A-9B32-48AF-9CD4-A686FAC58614}" type="datetimeFigureOut">
              <a:rPr lang="en-US" smtClean="0"/>
              <a:t>12/16/2024</a:t>
            </a:fld>
            <a:endParaRPr lang="en-US"/>
          </a:p>
        </p:txBody>
      </p:sp>
      <p:sp>
        <p:nvSpPr>
          <p:cNvPr id="5" name="Footer Placeholder 4">
            <a:extLst>
              <a:ext uri="{FF2B5EF4-FFF2-40B4-BE49-F238E27FC236}">
                <a16:creationId xmlns:a16="http://schemas.microsoft.com/office/drawing/2014/main" id="{5E6C45E6-3AC0-44A8-BC2B-C87F25E201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0DB091-309F-453D-988F-292ABF4F69FA}"/>
              </a:ext>
            </a:extLst>
          </p:cNvPr>
          <p:cNvSpPr>
            <a:spLocks noGrp="1"/>
          </p:cNvSpPr>
          <p:nvPr>
            <p:ph type="sldNum" sz="quarter" idx="12"/>
          </p:nvPr>
        </p:nvSpPr>
        <p:spPr/>
        <p:txBody>
          <a:bodyPr/>
          <a:lstStyle/>
          <a:p>
            <a:fld id="{E6980054-F894-4AD3-801E-D720CC5D1323}" type="slidenum">
              <a:rPr lang="en-US" smtClean="0"/>
              <a:t>‹#›</a:t>
            </a:fld>
            <a:endParaRPr lang="en-US"/>
          </a:p>
        </p:txBody>
      </p:sp>
    </p:spTree>
    <p:extLst>
      <p:ext uri="{BB962C8B-B14F-4D97-AF65-F5344CB8AC3E}">
        <p14:creationId xmlns:p14="http://schemas.microsoft.com/office/powerpoint/2010/main" val="2503544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91BE-7F9C-491E-949C-D1987071C4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B55083-F2E6-4490-B0C7-2A6D0833596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99E004C-0468-451E-8D0F-835468930EF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882418-892B-4E0F-A649-D7A77F0943B2}"/>
              </a:ext>
            </a:extLst>
          </p:cNvPr>
          <p:cNvSpPr>
            <a:spLocks noGrp="1"/>
          </p:cNvSpPr>
          <p:nvPr>
            <p:ph type="dt" sz="half" idx="10"/>
          </p:nvPr>
        </p:nvSpPr>
        <p:spPr/>
        <p:txBody>
          <a:bodyPr/>
          <a:lstStyle/>
          <a:p>
            <a:fld id="{09C4142A-9B32-48AF-9CD4-A686FAC58614}" type="datetimeFigureOut">
              <a:rPr lang="en-US" smtClean="0"/>
              <a:t>12/16/2024</a:t>
            </a:fld>
            <a:endParaRPr lang="en-US"/>
          </a:p>
        </p:txBody>
      </p:sp>
      <p:sp>
        <p:nvSpPr>
          <p:cNvPr id="6" name="Footer Placeholder 5">
            <a:extLst>
              <a:ext uri="{FF2B5EF4-FFF2-40B4-BE49-F238E27FC236}">
                <a16:creationId xmlns:a16="http://schemas.microsoft.com/office/drawing/2014/main" id="{835996AC-06BC-49EC-B425-071F62E09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177A8C-D8EA-437B-8E77-FAB0BE271BB4}"/>
              </a:ext>
            </a:extLst>
          </p:cNvPr>
          <p:cNvSpPr>
            <a:spLocks noGrp="1"/>
          </p:cNvSpPr>
          <p:nvPr>
            <p:ph type="sldNum" sz="quarter" idx="12"/>
          </p:nvPr>
        </p:nvSpPr>
        <p:spPr/>
        <p:txBody>
          <a:bodyPr/>
          <a:lstStyle/>
          <a:p>
            <a:fld id="{E6980054-F894-4AD3-801E-D720CC5D1323}" type="slidenum">
              <a:rPr lang="en-US" smtClean="0"/>
              <a:t>‹#›</a:t>
            </a:fld>
            <a:endParaRPr lang="en-US"/>
          </a:p>
        </p:txBody>
      </p:sp>
    </p:spTree>
    <p:extLst>
      <p:ext uri="{BB962C8B-B14F-4D97-AF65-F5344CB8AC3E}">
        <p14:creationId xmlns:p14="http://schemas.microsoft.com/office/powerpoint/2010/main" val="535663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CC2E2-CC6B-4B41-8D4B-B984013896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A81A42-0A57-44D7-BAE1-4D181342F1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28B29C1-C0F7-41F2-A78D-6DDA545B2F2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D6CF8F-C5BF-4D91-9CBF-3F0B53920D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D8332F9-9F8C-417A-B5EF-2DB911A4ECA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8D682B-0BA1-455A-981D-BFC0A3C2A985}"/>
              </a:ext>
            </a:extLst>
          </p:cNvPr>
          <p:cNvSpPr>
            <a:spLocks noGrp="1"/>
          </p:cNvSpPr>
          <p:nvPr>
            <p:ph type="dt" sz="half" idx="10"/>
          </p:nvPr>
        </p:nvSpPr>
        <p:spPr/>
        <p:txBody>
          <a:bodyPr/>
          <a:lstStyle/>
          <a:p>
            <a:fld id="{09C4142A-9B32-48AF-9CD4-A686FAC58614}" type="datetimeFigureOut">
              <a:rPr lang="en-US" smtClean="0"/>
              <a:t>12/16/2024</a:t>
            </a:fld>
            <a:endParaRPr lang="en-US"/>
          </a:p>
        </p:txBody>
      </p:sp>
      <p:sp>
        <p:nvSpPr>
          <p:cNvPr id="8" name="Footer Placeholder 7">
            <a:extLst>
              <a:ext uri="{FF2B5EF4-FFF2-40B4-BE49-F238E27FC236}">
                <a16:creationId xmlns:a16="http://schemas.microsoft.com/office/drawing/2014/main" id="{C1C844C8-BA0A-4591-AEDD-F005A9660AF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2A92A8-1A99-49DB-B0CE-6354AFAC990E}"/>
              </a:ext>
            </a:extLst>
          </p:cNvPr>
          <p:cNvSpPr>
            <a:spLocks noGrp="1"/>
          </p:cNvSpPr>
          <p:nvPr>
            <p:ph type="sldNum" sz="quarter" idx="12"/>
          </p:nvPr>
        </p:nvSpPr>
        <p:spPr/>
        <p:txBody>
          <a:bodyPr/>
          <a:lstStyle/>
          <a:p>
            <a:fld id="{E6980054-F894-4AD3-801E-D720CC5D1323}" type="slidenum">
              <a:rPr lang="en-US" smtClean="0"/>
              <a:t>‹#›</a:t>
            </a:fld>
            <a:endParaRPr lang="en-US"/>
          </a:p>
        </p:txBody>
      </p:sp>
    </p:spTree>
    <p:extLst>
      <p:ext uri="{BB962C8B-B14F-4D97-AF65-F5344CB8AC3E}">
        <p14:creationId xmlns:p14="http://schemas.microsoft.com/office/powerpoint/2010/main" val="4228307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7D503-80DA-482F-A492-13F2AFD5AFF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257030-7078-40C3-8F72-E05C08981650}"/>
              </a:ext>
            </a:extLst>
          </p:cNvPr>
          <p:cNvSpPr>
            <a:spLocks noGrp="1"/>
          </p:cNvSpPr>
          <p:nvPr>
            <p:ph type="dt" sz="half" idx="10"/>
          </p:nvPr>
        </p:nvSpPr>
        <p:spPr/>
        <p:txBody>
          <a:bodyPr/>
          <a:lstStyle/>
          <a:p>
            <a:fld id="{09C4142A-9B32-48AF-9CD4-A686FAC58614}" type="datetimeFigureOut">
              <a:rPr lang="en-US" smtClean="0"/>
              <a:t>12/16/2024</a:t>
            </a:fld>
            <a:endParaRPr lang="en-US"/>
          </a:p>
        </p:txBody>
      </p:sp>
      <p:sp>
        <p:nvSpPr>
          <p:cNvPr id="4" name="Footer Placeholder 3">
            <a:extLst>
              <a:ext uri="{FF2B5EF4-FFF2-40B4-BE49-F238E27FC236}">
                <a16:creationId xmlns:a16="http://schemas.microsoft.com/office/drawing/2014/main" id="{4AFFE648-0ACB-49C9-BBFF-A40E26C828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D6CF4F-2330-4060-AA99-CAB9C8ADA48C}"/>
              </a:ext>
            </a:extLst>
          </p:cNvPr>
          <p:cNvSpPr>
            <a:spLocks noGrp="1"/>
          </p:cNvSpPr>
          <p:nvPr>
            <p:ph type="sldNum" sz="quarter" idx="12"/>
          </p:nvPr>
        </p:nvSpPr>
        <p:spPr/>
        <p:txBody>
          <a:bodyPr/>
          <a:lstStyle/>
          <a:p>
            <a:fld id="{E6980054-F894-4AD3-801E-D720CC5D1323}" type="slidenum">
              <a:rPr lang="en-US" smtClean="0"/>
              <a:t>‹#›</a:t>
            </a:fld>
            <a:endParaRPr lang="en-US"/>
          </a:p>
        </p:txBody>
      </p:sp>
    </p:spTree>
    <p:extLst>
      <p:ext uri="{BB962C8B-B14F-4D97-AF65-F5344CB8AC3E}">
        <p14:creationId xmlns:p14="http://schemas.microsoft.com/office/powerpoint/2010/main" val="3390727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7D1234-7517-4BFF-AABE-254111779C36}"/>
              </a:ext>
            </a:extLst>
          </p:cNvPr>
          <p:cNvSpPr>
            <a:spLocks noGrp="1"/>
          </p:cNvSpPr>
          <p:nvPr>
            <p:ph type="dt" sz="half" idx="10"/>
          </p:nvPr>
        </p:nvSpPr>
        <p:spPr/>
        <p:txBody>
          <a:bodyPr/>
          <a:lstStyle/>
          <a:p>
            <a:fld id="{09C4142A-9B32-48AF-9CD4-A686FAC58614}" type="datetimeFigureOut">
              <a:rPr lang="en-US" smtClean="0"/>
              <a:t>12/16/2024</a:t>
            </a:fld>
            <a:endParaRPr lang="en-US"/>
          </a:p>
        </p:txBody>
      </p:sp>
      <p:sp>
        <p:nvSpPr>
          <p:cNvPr id="3" name="Footer Placeholder 2">
            <a:extLst>
              <a:ext uri="{FF2B5EF4-FFF2-40B4-BE49-F238E27FC236}">
                <a16:creationId xmlns:a16="http://schemas.microsoft.com/office/drawing/2014/main" id="{A0D178AF-D189-4585-84FC-2970E34F38A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AEA965-FF68-49EF-8080-0031EC8A29EE}"/>
              </a:ext>
            </a:extLst>
          </p:cNvPr>
          <p:cNvSpPr>
            <a:spLocks noGrp="1"/>
          </p:cNvSpPr>
          <p:nvPr>
            <p:ph type="sldNum" sz="quarter" idx="12"/>
          </p:nvPr>
        </p:nvSpPr>
        <p:spPr/>
        <p:txBody>
          <a:bodyPr/>
          <a:lstStyle/>
          <a:p>
            <a:fld id="{E6980054-F894-4AD3-801E-D720CC5D1323}" type="slidenum">
              <a:rPr lang="en-US" smtClean="0"/>
              <a:t>‹#›</a:t>
            </a:fld>
            <a:endParaRPr lang="en-US"/>
          </a:p>
        </p:txBody>
      </p:sp>
    </p:spTree>
    <p:extLst>
      <p:ext uri="{BB962C8B-B14F-4D97-AF65-F5344CB8AC3E}">
        <p14:creationId xmlns:p14="http://schemas.microsoft.com/office/powerpoint/2010/main" val="61986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7EB6A-2EEF-48F9-9CBB-E5345F70FB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63FE6F-0946-4E38-8F5F-68B99C3DAE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EAB98C-CCFE-48D7-8C83-E49FE06EDD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FCA375E-EEF9-4DCA-B233-6880A4E4E997}"/>
              </a:ext>
            </a:extLst>
          </p:cNvPr>
          <p:cNvSpPr>
            <a:spLocks noGrp="1"/>
          </p:cNvSpPr>
          <p:nvPr>
            <p:ph type="dt" sz="half" idx="10"/>
          </p:nvPr>
        </p:nvSpPr>
        <p:spPr/>
        <p:txBody>
          <a:bodyPr/>
          <a:lstStyle/>
          <a:p>
            <a:fld id="{09C4142A-9B32-48AF-9CD4-A686FAC58614}" type="datetimeFigureOut">
              <a:rPr lang="en-US" smtClean="0"/>
              <a:t>12/16/2024</a:t>
            </a:fld>
            <a:endParaRPr lang="en-US"/>
          </a:p>
        </p:txBody>
      </p:sp>
      <p:sp>
        <p:nvSpPr>
          <p:cNvPr id="6" name="Footer Placeholder 5">
            <a:extLst>
              <a:ext uri="{FF2B5EF4-FFF2-40B4-BE49-F238E27FC236}">
                <a16:creationId xmlns:a16="http://schemas.microsoft.com/office/drawing/2014/main" id="{33AA6009-E2E1-409E-A962-3225D6B8ED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5FE964-D488-487C-8A08-4A9CBF2E9A79}"/>
              </a:ext>
            </a:extLst>
          </p:cNvPr>
          <p:cNvSpPr>
            <a:spLocks noGrp="1"/>
          </p:cNvSpPr>
          <p:nvPr>
            <p:ph type="sldNum" sz="quarter" idx="12"/>
          </p:nvPr>
        </p:nvSpPr>
        <p:spPr/>
        <p:txBody>
          <a:bodyPr/>
          <a:lstStyle/>
          <a:p>
            <a:fld id="{E6980054-F894-4AD3-801E-D720CC5D1323}" type="slidenum">
              <a:rPr lang="en-US" smtClean="0"/>
              <a:t>‹#›</a:t>
            </a:fld>
            <a:endParaRPr lang="en-US"/>
          </a:p>
        </p:txBody>
      </p:sp>
    </p:spTree>
    <p:extLst>
      <p:ext uri="{BB962C8B-B14F-4D97-AF65-F5344CB8AC3E}">
        <p14:creationId xmlns:p14="http://schemas.microsoft.com/office/powerpoint/2010/main" val="8746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F2418-651E-45F3-8847-91F64D52C7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654319-DC4B-49BC-841E-C83876C4DB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0340AD-ADC9-42E5-A2D4-3B24A06B8E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3225C35-109B-4590-BFF6-A10129FE8C64}"/>
              </a:ext>
            </a:extLst>
          </p:cNvPr>
          <p:cNvSpPr>
            <a:spLocks noGrp="1"/>
          </p:cNvSpPr>
          <p:nvPr>
            <p:ph type="dt" sz="half" idx="10"/>
          </p:nvPr>
        </p:nvSpPr>
        <p:spPr/>
        <p:txBody>
          <a:bodyPr/>
          <a:lstStyle/>
          <a:p>
            <a:fld id="{09C4142A-9B32-48AF-9CD4-A686FAC58614}" type="datetimeFigureOut">
              <a:rPr lang="en-US" smtClean="0"/>
              <a:t>12/16/2024</a:t>
            </a:fld>
            <a:endParaRPr lang="en-US"/>
          </a:p>
        </p:txBody>
      </p:sp>
      <p:sp>
        <p:nvSpPr>
          <p:cNvPr id="6" name="Footer Placeholder 5">
            <a:extLst>
              <a:ext uri="{FF2B5EF4-FFF2-40B4-BE49-F238E27FC236}">
                <a16:creationId xmlns:a16="http://schemas.microsoft.com/office/drawing/2014/main" id="{72380FC4-8182-425B-A03E-CD773E696B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8ABE37-AEF0-4807-8A0D-79B1EBA1DDF8}"/>
              </a:ext>
            </a:extLst>
          </p:cNvPr>
          <p:cNvSpPr>
            <a:spLocks noGrp="1"/>
          </p:cNvSpPr>
          <p:nvPr>
            <p:ph type="sldNum" sz="quarter" idx="12"/>
          </p:nvPr>
        </p:nvSpPr>
        <p:spPr/>
        <p:txBody>
          <a:bodyPr/>
          <a:lstStyle/>
          <a:p>
            <a:fld id="{E6980054-F894-4AD3-801E-D720CC5D1323}" type="slidenum">
              <a:rPr lang="en-US" smtClean="0"/>
              <a:t>‹#›</a:t>
            </a:fld>
            <a:endParaRPr lang="en-US"/>
          </a:p>
        </p:txBody>
      </p:sp>
    </p:spTree>
    <p:extLst>
      <p:ext uri="{BB962C8B-B14F-4D97-AF65-F5344CB8AC3E}">
        <p14:creationId xmlns:p14="http://schemas.microsoft.com/office/powerpoint/2010/main" val="2998856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5CC1EB-DF43-430D-ABAE-99BF211836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87FB0E-0427-40B2-9436-A9DA725DFF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541932-2376-42FC-AA16-4CE7D083DD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C4142A-9B32-48AF-9CD4-A686FAC58614}" type="datetimeFigureOut">
              <a:rPr lang="en-US" smtClean="0"/>
              <a:t>12/16/2024</a:t>
            </a:fld>
            <a:endParaRPr lang="en-US"/>
          </a:p>
        </p:txBody>
      </p:sp>
      <p:sp>
        <p:nvSpPr>
          <p:cNvPr id="5" name="Footer Placeholder 4">
            <a:extLst>
              <a:ext uri="{FF2B5EF4-FFF2-40B4-BE49-F238E27FC236}">
                <a16:creationId xmlns:a16="http://schemas.microsoft.com/office/drawing/2014/main" id="{5734C8D0-40AC-4A9A-988A-B592495CBF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B701064-D2D1-4A29-A6FD-1F4D98AE01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980054-F894-4AD3-801E-D720CC5D1323}" type="slidenum">
              <a:rPr lang="en-US" smtClean="0"/>
              <a:t>‹#›</a:t>
            </a:fld>
            <a:endParaRPr lang="en-US"/>
          </a:p>
        </p:txBody>
      </p:sp>
    </p:spTree>
    <p:extLst>
      <p:ext uri="{BB962C8B-B14F-4D97-AF65-F5344CB8AC3E}">
        <p14:creationId xmlns:p14="http://schemas.microsoft.com/office/powerpoint/2010/main" val="257728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F06AD-F4B0-4C99-992A-2260E17704F3}"/>
              </a:ext>
            </a:extLst>
          </p:cNvPr>
          <p:cNvSpPr>
            <a:spLocks noGrp="1"/>
          </p:cNvSpPr>
          <p:nvPr>
            <p:ph type="ctrTitle"/>
          </p:nvPr>
        </p:nvSpPr>
        <p:spPr/>
        <p:txBody>
          <a:bodyPr/>
          <a:lstStyle/>
          <a:p>
            <a:r>
              <a:rPr lang="en-US" b="1" dirty="0"/>
              <a:t>Access Control</a:t>
            </a:r>
            <a:endParaRPr lang="en-US" dirty="0"/>
          </a:p>
        </p:txBody>
      </p:sp>
      <p:sp>
        <p:nvSpPr>
          <p:cNvPr id="3" name="Subtitle 2">
            <a:extLst>
              <a:ext uri="{FF2B5EF4-FFF2-40B4-BE49-F238E27FC236}">
                <a16:creationId xmlns:a16="http://schemas.microsoft.com/office/drawing/2014/main" id="{34C388A4-E5BE-4DB9-8921-456D0493A68A}"/>
              </a:ext>
            </a:extLst>
          </p:cNvPr>
          <p:cNvSpPr>
            <a:spLocks noGrp="1"/>
          </p:cNvSpPr>
          <p:nvPr>
            <p:ph type="subTitle" idx="1"/>
          </p:nvPr>
        </p:nvSpPr>
        <p:spPr/>
        <p:txBody>
          <a:bodyPr/>
          <a:lstStyle/>
          <a:p>
            <a:r>
              <a:rPr lang="en-US" dirty="0" err="1"/>
              <a:t>Maram</a:t>
            </a:r>
            <a:r>
              <a:rPr lang="en-US" dirty="0"/>
              <a:t> Bani Younes</a:t>
            </a:r>
          </a:p>
        </p:txBody>
      </p:sp>
    </p:spTree>
    <p:extLst>
      <p:ext uri="{BB962C8B-B14F-4D97-AF65-F5344CB8AC3E}">
        <p14:creationId xmlns:p14="http://schemas.microsoft.com/office/powerpoint/2010/main" val="3230700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698009" y="594165"/>
            <a:ext cx="7932561"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Access Control Categories</a:t>
            </a:r>
          </a:p>
        </p:txBody>
      </p:sp>
      <p:sp>
        <p:nvSpPr>
          <p:cNvPr id="9" name="TextBox 8"/>
          <p:cNvSpPr txBox="1"/>
          <p:nvPr/>
        </p:nvSpPr>
        <p:spPr>
          <a:xfrm>
            <a:off x="723014" y="2118308"/>
            <a:ext cx="11149867" cy="3777573"/>
          </a:xfrm>
          <a:prstGeom prst="rect">
            <a:avLst/>
          </a:prstGeom>
          <a:noFill/>
        </p:spPr>
        <p:txBody>
          <a:bodyPr wrap="square" rtlCol="0">
            <a:spAutoFit/>
          </a:bodyPr>
          <a:lstStyle/>
          <a:p>
            <a:pPr marL="434553" indent="-434553" algn="just">
              <a:buFont typeface="Arial" panose="020B0604020202020204" pitchFamily="34" charset="0"/>
              <a:buChar char="•"/>
            </a:pPr>
            <a:r>
              <a:rPr lang="en-US" sz="2661" b="1" dirty="0">
                <a:latin typeface="Arial" panose="020B0604020202020204" pitchFamily="34" charset="0"/>
                <a:cs typeface="Arial" panose="020B0604020202020204" pitchFamily="34" charset="0"/>
              </a:rPr>
              <a:t>Preventive</a:t>
            </a:r>
            <a:r>
              <a:rPr lang="en-US" sz="2661" dirty="0">
                <a:latin typeface="Arial" panose="020B0604020202020204" pitchFamily="34" charset="0"/>
                <a:cs typeface="Arial" panose="020B0604020202020204" pitchFamily="34" charset="0"/>
              </a:rPr>
              <a:t> – block unwanted actions.  </a:t>
            </a:r>
          </a:p>
          <a:p>
            <a:pPr marL="434553" indent="-434553" algn="just">
              <a:buFont typeface="Arial" panose="020B0604020202020204" pitchFamily="34" charset="0"/>
              <a:buChar char="•"/>
            </a:pPr>
            <a:r>
              <a:rPr lang="en-US" sz="2661" b="1" dirty="0">
                <a:latin typeface="Arial" panose="020B0604020202020204" pitchFamily="34" charset="0"/>
                <a:cs typeface="Arial" panose="020B0604020202020204" pitchFamily="34" charset="0"/>
              </a:rPr>
              <a:t>Detective</a:t>
            </a:r>
            <a:r>
              <a:rPr lang="en-US" sz="2661" dirty="0">
                <a:latin typeface="Arial" panose="020B0604020202020204" pitchFamily="34" charset="0"/>
                <a:cs typeface="Arial" panose="020B0604020202020204" pitchFamily="34" charset="0"/>
              </a:rPr>
              <a:t> – identify, log and alert management of unwanted actions (during or after event)</a:t>
            </a:r>
          </a:p>
          <a:p>
            <a:pPr marL="434553" indent="-434553" algn="just">
              <a:buFont typeface="Arial" panose="020B0604020202020204" pitchFamily="34" charset="0"/>
              <a:buChar char="•"/>
            </a:pPr>
            <a:r>
              <a:rPr lang="en-US" sz="2661" b="1" dirty="0">
                <a:latin typeface="Arial" panose="020B0604020202020204" pitchFamily="34" charset="0"/>
                <a:cs typeface="Arial" panose="020B0604020202020204" pitchFamily="34" charset="0"/>
              </a:rPr>
              <a:t>Corrective</a:t>
            </a:r>
            <a:r>
              <a:rPr lang="en-US" sz="2661" dirty="0">
                <a:latin typeface="Arial" panose="020B0604020202020204" pitchFamily="34" charset="0"/>
                <a:cs typeface="Arial" panose="020B0604020202020204" pitchFamily="34" charset="0"/>
              </a:rPr>
              <a:t> – remedy the circumstances that enabled event</a:t>
            </a:r>
          </a:p>
          <a:p>
            <a:pPr marL="434553" indent="-434553" algn="just">
              <a:buFont typeface="Arial" panose="020B0604020202020204" pitchFamily="34" charset="0"/>
              <a:buChar char="•"/>
            </a:pPr>
            <a:r>
              <a:rPr lang="en-US" sz="2661" b="1" dirty="0">
                <a:latin typeface="Arial" panose="020B0604020202020204" pitchFamily="34" charset="0"/>
                <a:cs typeface="Arial" panose="020B0604020202020204" pitchFamily="34" charset="0"/>
              </a:rPr>
              <a:t>Directive</a:t>
            </a:r>
            <a:r>
              <a:rPr lang="en-US" sz="2661" dirty="0">
                <a:latin typeface="Arial" panose="020B0604020202020204" pitchFamily="34" charset="0"/>
                <a:cs typeface="Arial" panose="020B0604020202020204" pitchFamily="34" charset="0"/>
              </a:rPr>
              <a:t> – controls dictated by organizational and legal authorities</a:t>
            </a:r>
          </a:p>
          <a:p>
            <a:pPr marL="434553" indent="-434553" algn="just">
              <a:buFont typeface="Arial" panose="020B0604020202020204" pitchFamily="34" charset="0"/>
              <a:buChar char="•"/>
            </a:pPr>
            <a:r>
              <a:rPr lang="en-US" sz="2661" b="1" dirty="0">
                <a:latin typeface="Arial" panose="020B0604020202020204" pitchFamily="34" charset="0"/>
                <a:cs typeface="Arial" panose="020B0604020202020204" pitchFamily="34" charset="0"/>
              </a:rPr>
              <a:t>Deterrent </a:t>
            </a:r>
            <a:r>
              <a:rPr lang="en-US" sz="2661" dirty="0">
                <a:latin typeface="Arial" panose="020B0604020202020204" pitchFamily="34" charset="0"/>
                <a:cs typeface="Arial" panose="020B0604020202020204" pitchFamily="34" charset="0"/>
              </a:rPr>
              <a:t>– Prescribe some sort of punishment</a:t>
            </a:r>
          </a:p>
          <a:p>
            <a:pPr marL="434553" indent="-434553" algn="just">
              <a:buFont typeface="Arial" panose="020B0604020202020204" pitchFamily="34" charset="0"/>
              <a:buChar char="•"/>
            </a:pPr>
            <a:r>
              <a:rPr lang="en-US" sz="2661" b="1" dirty="0">
                <a:latin typeface="Arial" panose="020B0604020202020204" pitchFamily="34" charset="0"/>
                <a:cs typeface="Arial" panose="020B0604020202020204" pitchFamily="34" charset="0"/>
              </a:rPr>
              <a:t>Recovery</a:t>
            </a:r>
            <a:r>
              <a:rPr lang="en-US" sz="2661" dirty="0">
                <a:latin typeface="Arial" panose="020B0604020202020204" pitchFamily="34" charset="0"/>
                <a:cs typeface="Arial" panose="020B0604020202020204" pitchFamily="34" charset="0"/>
              </a:rPr>
              <a:t> – restore lost resources or capabilities</a:t>
            </a:r>
          </a:p>
          <a:p>
            <a:pPr marL="434553" indent="-434553" algn="just">
              <a:buFont typeface="Arial" panose="020B0604020202020204" pitchFamily="34" charset="0"/>
              <a:buChar char="•"/>
            </a:pPr>
            <a:r>
              <a:rPr lang="en-US" sz="2661" b="1" dirty="0">
                <a:latin typeface="Arial" panose="020B0604020202020204" pitchFamily="34" charset="0"/>
                <a:cs typeface="Arial" panose="020B0604020202020204" pitchFamily="34" charset="0"/>
              </a:rPr>
              <a:t>Compensating</a:t>
            </a:r>
            <a:r>
              <a:rPr lang="en-US" sz="2661" dirty="0">
                <a:latin typeface="Arial" panose="020B0604020202020204" pitchFamily="34" charset="0"/>
                <a:cs typeface="Arial" panose="020B0604020202020204" pitchFamily="34" charset="0"/>
              </a:rPr>
              <a:t> – backup controls that come into effect when normal controls are unavailable</a:t>
            </a:r>
          </a:p>
        </p:txBody>
      </p:sp>
    </p:spTree>
    <p:extLst>
      <p:ext uri="{BB962C8B-B14F-4D97-AF65-F5344CB8AC3E}">
        <p14:creationId xmlns:p14="http://schemas.microsoft.com/office/powerpoint/2010/main" val="235045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129719" y="499528"/>
            <a:ext cx="7932561"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Access Control Threats</a:t>
            </a:r>
          </a:p>
        </p:txBody>
      </p:sp>
      <p:sp>
        <p:nvSpPr>
          <p:cNvPr id="3" name="Content Placeholder 2"/>
          <p:cNvSpPr>
            <a:spLocks noGrp="1"/>
          </p:cNvSpPr>
          <p:nvPr>
            <p:ph sz="half" idx="1"/>
          </p:nvPr>
        </p:nvSpPr>
        <p:spPr>
          <a:xfrm>
            <a:off x="1097278" y="1845734"/>
            <a:ext cx="8503921" cy="4023360"/>
          </a:xfrm>
        </p:spPr>
        <p:txBody>
          <a:bodyPr>
            <a:normAutofit/>
          </a:bodyPr>
          <a:lstStyle/>
          <a:p>
            <a:pPr marL="457200" indent="-457200">
              <a:buFont typeface="+mj-lt"/>
              <a:buAutoNum type="arabicPeriod"/>
            </a:pPr>
            <a:r>
              <a:rPr lang="en-US" sz="2661" dirty="0">
                <a:solidFill>
                  <a:schemeClr val="tx1"/>
                </a:solidFill>
                <a:latin typeface="Arial" panose="020B0604020202020204" pitchFamily="34" charset="0"/>
                <a:cs typeface="Arial" panose="020B0604020202020204" pitchFamily="34" charset="0"/>
              </a:rPr>
              <a:t>Denial of service</a:t>
            </a:r>
          </a:p>
          <a:p>
            <a:pPr marL="457200" indent="-457200">
              <a:buFont typeface="+mj-lt"/>
              <a:buAutoNum type="arabicPeriod"/>
            </a:pPr>
            <a:endParaRPr lang="en-US" sz="2661" dirty="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sz="2661" dirty="0">
                <a:solidFill>
                  <a:schemeClr val="tx1"/>
                </a:solidFill>
                <a:latin typeface="Arial" panose="020B0604020202020204" pitchFamily="34" charset="0"/>
                <a:cs typeface="Arial" panose="020B0604020202020204" pitchFamily="34" charset="0"/>
              </a:rPr>
              <a:t>Password crackers</a:t>
            </a:r>
          </a:p>
          <a:p>
            <a:pPr marL="869105" lvl="1" indent="-434553"/>
            <a:r>
              <a:rPr lang="en-US" sz="1900" dirty="0">
                <a:solidFill>
                  <a:schemeClr val="tx1"/>
                </a:solidFill>
                <a:latin typeface="Arial" panose="020B0604020202020204" pitchFamily="34" charset="0"/>
                <a:cs typeface="Arial" panose="020B0604020202020204" pitchFamily="34" charset="0"/>
              </a:rPr>
              <a:t>Dictionary</a:t>
            </a:r>
          </a:p>
          <a:p>
            <a:pPr marL="869105" lvl="1" indent="-434553"/>
            <a:r>
              <a:rPr lang="en-US" sz="1900" dirty="0">
                <a:solidFill>
                  <a:schemeClr val="tx1"/>
                </a:solidFill>
                <a:latin typeface="Arial" panose="020B0604020202020204" pitchFamily="34" charset="0"/>
                <a:cs typeface="Arial" panose="020B0604020202020204" pitchFamily="34" charset="0"/>
              </a:rPr>
              <a:t>Brute force</a:t>
            </a:r>
          </a:p>
          <a:p>
            <a:pPr marL="869105" lvl="1" indent="-434553"/>
            <a:r>
              <a:rPr lang="en-US" sz="1900" dirty="0">
                <a:solidFill>
                  <a:schemeClr val="tx1"/>
                </a:solidFill>
                <a:latin typeface="Arial" panose="020B0604020202020204" pitchFamily="34" charset="0"/>
                <a:cs typeface="Arial" panose="020B0604020202020204" pitchFamily="34" charset="0"/>
              </a:rPr>
              <a:t>Rainbow tables</a:t>
            </a:r>
          </a:p>
          <a:p>
            <a:pPr marL="457200" indent="-457200">
              <a:buFont typeface="+mj-lt"/>
              <a:buAutoNum type="arabicPeriod"/>
            </a:pPr>
            <a:r>
              <a:rPr lang="en-US" sz="2661" dirty="0">
                <a:solidFill>
                  <a:schemeClr val="tx1"/>
                </a:solidFill>
                <a:latin typeface="Arial" panose="020B0604020202020204" pitchFamily="34" charset="0"/>
                <a:cs typeface="Arial" panose="020B0604020202020204" pitchFamily="34" charset="0"/>
              </a:rPr>
              <a:t>Keystroke loggers</a:t>
            </a:r>
          </a:p>
          <a:p>
            <a:pPr marL="457200" indent="-457200">
              <a:buFont typeface="+mj-lt"/>
              <a:buAutoNum type="arabicPeriod"/>
            </a:pPr>
            <a:endParaRPr lang="en-US" sz="2661" dirty="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sz="2661" dirty="0">
                <a:solidFill>
                  <a:schemeClr val="tx1"/>
                </a:solidFill>
                <a:latin typeface="Arial" panose="020B0604020202020204" pitchFamily="34" charset="0"/>
                <a:cs typeface="Arial" panose="020B0604020202020204" pitchFamily="34" charset="0"/>
              </a:rPr>
              <a:t>Spoofing/masquerading</a:t>
            </a:r>
          </a:p>
          <a:p>
            <a:pPr marL="434553" indent="-434553"/>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477614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112679" y="169919"/>
            <a:ext cx="7932561"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System Access Control</a:t>
            </a:r>
          </a:p>
        </p:txBody>
      </p:sp>
      <p:sp>
        <p:nvSpPr>
          <p:cNvPr id="9" name="TextBox 8"/>
          <p:cNvSpPr txBox="1"/>
          <p:nvPr/>
        </p:nvSpPr>
        <p:spPr>
          <a:xfrm>
            <a:off x="734137" y="1767158"/>
            <a:ext cx="10689644" cy="3777573"/>
          </a:xfrm>
          <a:prstGeom prst="rect">
            <a:avLst/>
          </a:prstGeom>
          <a:noFill/>
        </p:spPr>
        <p:txBody>
          <a:bodyPr wrap="square" rtlCol="0">
            <a:spAutoFit/>
          </a:bodyPr>
          <a:lstStyle/>
          <a:p>
            <a:pPr marL="434553" indent="-434553">
              <a:buFont typeface="Arial" panose="020B0604020202020204" pitchFamily="34" charset="0"/>
              <a:buChar char="•"/>
            </a:pPr>
            <a:r>
              <a:rPr lang="en-US" sz="2661" b="1" dirty="0">
                <a:latin typeface="Arial" panose="020B0604020202020204" pitchFamily="34" charset="0"/>
                <a:cs typeface="Arial" panose="020B0604020202020204" pitchFamily="34" charset="0"/>
              </a:rPr>
              <a:t>Identification</a:t>
            </a:r>
            <a:r>
              <a:rPr lang="en-US" sz="2661" dirty="0">
                <a:latin typeface="Arial" panose="020B0604020202020204" pitchFamily="34" charset="0"/>
                <a:cs typeface="Arial" panose="020B0604020202020204" pitchFamily="34" charset="0"/>
              </a:rPr>
              <a:t> – process of recognizing users or resources as valid accounts</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b="1" dirty="0">
                <a:latin typeface="Arial" panose="020B0604020202020204" pitchFamily="34" charset="0"/>
                <a:cs typeface="Arial" panose="020B0604020202020204" pitchFamily="34" charset="0"/>
              </a:rPr>
              <a:t>Authentication</a:t>
            </a:r>
            <a:r>
              <a:rPr lang="en-US" sz="2661" dirty="0">
                <a:latin typeface="Arial" panose="020B0604020202020204" pitchFamily="34" charset="0"/>
                <a:cs typeface="Arial" panose="020B0604020202020204" pitchFamily="34" charset="0"/>
              </a:rPr>
              <a:t> – verification of the identity of the person or node</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b="1" dirty="0">
                <a:latin typeface="Arial" panose="020B0604020202020204" pitchFamily="34" charset="0"/>
                <a:cs typeface="Arial" panose="020B0604020202020204" pitchFamily="34" charset="0"/>
              </a:rPr>
              <a:t>Authorization</a:t>
            </a:r>
            <a:r>
              <a:rPr lang="en-US" sz="2661" dirty="0">
                <a:latin typeface="Arial" panose="020B0604020202020204" pitchFamily="34" charset="0"/>
                <a:cs typeface="Arial" panose="020B0604020202020204" pitchFamily="34" charset="0"/>
              </a:rPr>
              <a:t> – determines what a user or node is allowed to do once identified and authenticated</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b="1" dirty="0">
                <a:latin typeface="Arial" panose="020B0604020202020204" pitchFamily="34" charset="0"/>
                <a:cs typeface="Arial" panose="020B0604020202020204" pitchFamily="34" charset="0"/>
              </a:rPr>
              <a:t>Accountability</a:t>
            </a:r>
            <a:r>
              <a:rPr lang="en-US" sz="2661" dirty="0">
                <a:latin typeface="Arial" panose="020B0604020202020204" pitchFamily="34" charset="0"/>
                <a:cs typeface="Arial" panose="020B0604020202020204" pitchFamily="34" charset="0"/>
              </a:rPr>
              <a:t> – ability to track user activity</a:t>
            </a:r>
          </a:p>
        </p:txBody>
      </p:sp>
    </p:spTree>
    <p:extLst>
      <p:ext uri="{BB962C8B-B14F-4D97-AF65-F5344CB8AC3E}">
        <p14:creationId xmlns:p14="http://schemas.microsoft.com/office/powerpoint/2010/main" val="2057630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931925" y="382570"/>
            <a:ext cx="7932561"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Identification</a:t>
            </a:r>
          </a:p>
        </p:txBody>
      </p:sp>
      <p:sp>
        <p:nvSpPr>
          <p:cNvPr id="9" name="TextBox 8"/>
          <p:cNvSpPr txBox="1"/>
          <p:nvPr/>
        </p:nvSpPr>
        <p:spPr>
          <a:xfrm>
            <a:off x="1200278" y="2014601"/>
            <a:ext cx="10689644" cy="3426707"/>
          </a:xfrm>
          <a:prstGeom prst="rect">
            <a:avLst/>
          </a:prstGeom>
          <a:noFill/>
        </p:spPr>
        <p:txBody>
          <a:bodyPr wrap="square" rtlCol="0">
            <a:spAutoFit/>
          </a:bodyPr>
          <a:lstStyle/>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Methods</a:t>
            </a:r>
          </a:p>
          <a:p>
            <a:pPr marL="869105" lvl="1"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Most common is </a:t>
            </a:r>
            <a:r>
              <a:rPr lang="en-US" sz="2281" dirty="0" err="1">
                <a:latin typeface="Arial" panose="020B0604020202020204" pitchFamily="34" charset="0"/>
                <a:cs typeface="Arial" panose="020B0604020202020204" pitchFamily="34" charset="0"/>
              </a:rPr>
              <a:t>UserID</a:t>
            </a:r>
            <a:r>
              <a:rPr lang="en-US" sz="2281" dirty="0">
                <a:latin typeface="Arial" panose="020B0604020202020204" pitchFamily="34" charset="0"/>
                <a:cs typeface="Arial" panose="020B0604020202020204" pitchFamily="34" charset="0"/>
              </a:rPr>
              <a:t>, account number, email or PIN</a:t>
            </a:r>
          </a:p>
          <a:p>
            <a:pPr marL="869105" lvl="1"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Biometrics can also be used</a:t>
            </a:r>
          </a:p>
          <a:p>
            <a:pPr marL="869105" lvl="1" indent="-434553">
              <a:buFont typeface="Arial" panose="020B0604020202020204" pitchFamily="34" charset="0"/>
              <a:buChar char="•"/>
            </a:pPr>
            <a:endParaRPr lang="en-US" sz="228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MAC and IP address – </a:t>
            </a:r>
            <a:r>
              <a:rPr lang="en-US" sz="2281" dirty="0">
                <a:latin typeface="Arial" panose="020B0604020202020204" pitchFamily="34" charset="0"/>
                <a:cs typeface="Arial" panose="020B0604020202020204" pitchFamily="34" charset="0"/>
              </a:rPr>
              <a:t>used primarily to identify a node on the network</a:t>
            </a: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Security user registration – </a:t>
            </a:r>
            <a:r>
              <a:rPr lang="en-US" sz="2281" dirty="0">
                <a:latin typeface="Arial" panose="020B0604020202020204" pitchFamily="34" charset="0"/>
                <a:cs typeface="Arial" panose="020B0604020202020204" pitchFamily="34" charset="0"/>
              </a:rPr>
              <a:t>user interacts with a registration authority to become an authorized member of the domain</a:t>
            </a:r>
          </a:p>
          <a:p>
            <a:pPr marL="923425" lvl="1" indent="-488872">
              <a:buFont typeface="+mj-lt"/>
              <a:buAutoNum type="arabicPeriod"/>
            </a:pPr>
            <a:r>
              <a:rPr lang="en-US" sz="2281" dirty="0" err="1">
                <a:latin typeface="Arial" panose="020B0604020202020204" pitchFamily="34" charset="0"/>
                <a:cs typeface="Arial" panose="020B0604020202020204" pitchFamily="34" charset="0"/>
              </a:rPr>
              <a:t>UserID</a:t>
            </a:r>
            <a:r>
              <a:rPr lang="en-US" sz="2281" dirty="0">
                <a:latin typeface="Arial" panose="020B0604020202020204" pitchFamily="34" charset="0"/>
                <a:cs typeface="Arial" panose="020B0604020202020204" pitchFamily="34" charset="0"/>
              </a:rPr>
              <a:t>, encryption keys, job title, email, etc.</a:t>
            </a:r>
          </a:p>
          <a:p>
            <a:pPr marL="923425" lvl="1" indent="-488872">
              <a:buFont typeface="+mj-lt"/>
              <a:buAutoNum type="arabicPeriod"/>
            </a:pPr>
            <a:r>
              <a:rPr lang="en-US" sz="2281" dirty="0">
                <a:latin typeface="Arial" panose="020B0604020202020204" pitchFamily="34" charset="0"/>
                <a:cs typeface="Arial" panose="020B0604020202020204" pitchFamily="34" charset="0"/>
              </a:rPr>
              <a:t>User validation</a:t>
            </a:r>
          </a:p>
        </p:txBody>
      </p:sp>
    </p:spTree>
    <p:extLst>
      <p:ext uri="{BB962C8B-B14F-4D97-AF65-F5344CB8AC3E}">
        <p14:creationId xmlns:p14="http://schemas.microsoft.com/office/powerpoint/2010/main" val="939939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112679" y="169919"/>
            <a:ext cx="7932561"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Authentication Methods</a:t>
            </a:r>
          </a:p>
        </p:txBody>
      </p:sp>
      <p:sp>
        <p:nvSpPr>
          <p:cNvPr id="9" name="TextBox 8"/>
          <p:cNvSpPr txBox="1"/>
          <p:nvPr/>
        </p:nvSpPr>
        <p:spPr>
          <a:xfrm>
            <a:off x="2112679" y="2202802"/>
            <a:ext cx="9760202" cy="3368102"/>
          </a:xfrm>
          <a:prstGeom prst="rect">
            <a:avLst/>
          </a:prstGeom>
          <a:noFill/>
        </p:spPr>
        <p:txBody>
          <a:bodyPr wrap="square" rtlCol="0">
            <a:spAutoFit/>
          </a:bodyPr>
          <a:lstStyle/>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Knowledge (something you know)</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Ownership (something you have)</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Characteristics (something you are)</a:t>
            </a:r>
          </a:p>
          <a:p>
            <a:pPr marL="434553" indent="-434553">
              <a:buFont typeface="Arial" panose="020B0604020202020204" pitchFamily="34" charset="0"/>
              <a:buChar char="•"/>
            </a:pPr>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endParaRPr lang="en-US" sz="2661" dirty="0">
              <a:latin typeface="Arial" panose="020B0604020202020204" pitchFamily="34" charset="0"/>
              <a:cs typeface="Arial" panose="020B0604020202020204" pitchFamily="34" charset="0"/>
            </a:endParaRPr>
          </a:p>
          <a:p>
            <a:r>
              <a:rPr lang="en-US" sz="2661" b="1" dirty="0">
                <a:solidFill>
                  <a:srgbClr val="FF0000"/>
                </a:solidFill>
                <a:latin typeface="Arial" panose="020B0604020202020204" pitchFamily="34" charset="0"/>
                <a:cs typeface="Arial" panose="020B0604020202020204" pitchFamily="34" charset="0"/>
              </a:rPr>
              <a:t>Examples? </a:t>
            </a:r>
          </a:p>
        </p:txBody>
      </p:sp>
    </p:spTree>
    <p:extLst>
      <p:ext uri="{BB962C8B-B14F-4D97-AF65-F5344CB8AC3E}">
        <p14:creationId xmlns:p14="http://schemas.microsoft.com/office/powerpoint/2010/main" val="1598291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Identity and Access Management</a:t>
            </a:r>
          </a:p>
        </p:txBody>
      </p:sp>
      <p:sp>
        <p:nvSpPr>
          <p:cNvPr id="9" name="TextBox 8"/>
          <p:cNvSpPr txBox="1"/>
          <p:nvPr/>
        </p:nvSpPr>
        <p:spPr>
          <a:xfrm>
            <a:off x="906790" y="1631829"/>
            <a:ext cx="10689644" cy="4187044"/>
          </a:xfrm>
          <a:prstGeom prst="rect">
            <a:avLst/>
          </a:prstGeom>
          <a:noFill/>
        </p:spPr>
        <p:txBody>
          <a:bodyPr wrap="square" rtlCol="0">
            <a:spAutoFit/>
          </a:bodyPr>
          <a:lstStyle/>
          <a:p>
            <a:pPr marL="434553" indent="-434553">
              <a:buFont typeface="Arial" panose="020B0604020202020204" pitchFamily="34" charset="0"/>
              <a:buChar char="•"/>
            </a:pPr>
            <a:r>
              <a:rPr lang="en-US" sz="2661" b="1" dirty="0">
                <a:latin typeface="Arial" panose="020B0604020202020204" pitchFamily="34" charset="0"/>
                <a:cs typeface="Arial" panose="020B0604020202020204" pitchFamily="34" charset="0"/>
              </a:rPr>
              <a:t>Need for identity management </a:t>
            </a:r>
            <a:r>
              <a:rPr lang="en-US" sz="2661" dirty="0">
                <a:latin typeface="Arial" panose="020B0604020202020204" pitchFamily="34" charset="0"/>
                <a:cs typeface="Arial" panose="020B0604020202020204" pitchFamily="34" charset="0"/>
              </a:rPr>
              <a:t>– needed to manage, authenticate, authorize, provision, de-provision and protect identities</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b="1" dirty="0">
                <a:latin typeface="Arial" panose="020B0604020202020204" pitchFamily="34" charset="0"/>
                <a:cs typeface="Arial" panose="020B0604020202020204" pitchFamily="34" charset="0"/>
              </a:rPr>
              <a:t>Challenges</a:t>
            </a:r>
            <a:r>
              <a:rPr lang="en-US" sz="2661" dirty="0">
                <a:latin typeface="Arial" panose="020B0604020202020204" pitchFamily="34" charset="0"/>
                <a:cs typeface="Arial" panose="020B0604020202020204" pitchFamily="34" charset="0"/>
              </a:rPr>
              <a:t> – the more complex a network and data protection system, the more challenging to manage</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b="1" dirty="0">
                <a:latin typeface="Arial" panose="020B0604020202020204" pitchFamily="34" charset="0"/>
                <a:cs typeface="Arial" panose="020B0604020202020204" pitchFamily="34" charset="0"/>
              </a:rPr>
              <a:t>Identity management technologies </a:t>
            </a:r>
            <a:r>
              <a:rPr lang="en-US" sz="2661" dirty="0">
                <a:latin typeface="Arial" panose="020B0604020202020204" pitchFamily="34" charset="0"/>
                <a:cs typeface="Arial" panose="020B0604020202020204" pitchFamily="34" charset="0"/>
              </a:rPr>
              <a:t>– designed to centralize and streamline the management of user ids, authentication and authorization</a:t>
            </a:r>
          </a:p>
        </p:txBody>
      </p:sp>
    </p:spTree>
    <p:extLst>
      <p:ext uri="{BB962C8B-B14F-4D97-AF65-F5344CB8AC3E}">
        <p14:creationId xmlns:p14="http://schemas.microsoft.com/office/powerpoint/2010/main" val="972287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Identity Management Challenges</a:t>
            </a:r>
          </a:p>
        </p:txBody>
      </p:sp>
      <p:sp>
        <p:nvSpPr>
          <p:cNvPr id="9" name="TextBox 8"/>
          <p:cNvSpPr txBox="1"/>
          <p:nvPr/>
        </p:nvSpPr>
        <p:spPr>
          <a:xfrm>
            <a:off x="906790" y="1536137"/>
            <a:ext cx="10689644" cy="4187044"/>
          </a:xfrm>
          <a:prstGeom prst="rect">
            <a:avLst/>
          </a:prstGeom>
          <a:noFill/>
        </p:spPr>
        <p:txBody>
          <a:bodyPr wrap="square" rtlCol="0">
            <a:spAutoFit/>
          </a:bodyPr>
          <a:lstStyle/>
          <a:p>
            <a:pPr marL="434553" indent="-434553">
              <a:buFont typeface="Arial" panose="020B0604020202020204" pitchFamily="34" charset="0"/>
              <a:buChar char="•"/>
            </a:pPr>
            <a:r>
              <a:rPr lang="en-US" sz="2661" b="1" dirty="0">
                <a:latin typeface="Arial" panose="020B0604020202020204" pitchFamily="34" charset="0"/>
                <a:cs typeface="Arial" panose="020B0604020202020204" pitchFamily="34" charset="0"/>
              </a:rPr>
              <a:t>Consistency</a:t>
            </a:r>
            <a:r>
              <a:rPr lang="en-US" sz="2661" dirty="0">
                <a:latin typeface="Arial" panose="020B0604020202020204" pitchFamily="34" charset="0"/>
                <a:cs typeface="Arial" panose="020B0604020202020204" pitchFamily="34" charset="0"/>
              </a:rPr>
              <a:t> – user data entered across different systems MUST be consistent</a:t>
            </a:r>
          </a:p>
          <a:p>
            <a:pPr marL="434553" indent="-434553">
              <a:buFont typeface="Arial" panose="020B0604020202020204" pitchFamily="34" charset="0"/>
              <a:buChar char="•"/>
            </a:pPr>
            <a:r>
              <a:rPr lang="en-US" sz="2661" b="1" dirty="0">
                <a:latin typeface="Arial" panose="020B0604020202020204" pitchFamily="34" charset="0"/>
                <a:cs typeface="Arial" panose="020B0604020202020204" pitchFamily="34" charset="0"/>
              </a:rPr>
              <a:t>Reliability</a:t>
            </a:r>
            <a:r>
              <a:rPr lang="en-US" sz="2661" dirty="0">
                <a:latin typeface="Arial" panose="020B0604020202020204" pitchFamily="34" charset="0"/>
                <a:cs typeface="Arial" panose="020B0604020202020204" pitchFamily="34" charset="0"/>
              </a:rPr>
              <a:t> – user profile data should be reliable.  Especially if used to control access to data or resources</a:t>
            </a:r>
          </a:p>
          <a:p>
            <a:pPr marL="434553" indent="-434553">
              <a:buFont typeface="Arial" panose="020B0604020202020204" pitchFamily="34" charset="0"/>
              <a:buChar char="•"/>
            </a:pPr>
            <a:r>
              <a:rPr lang="en-US" sz="2661" b="1" dirty="0">
                <a:latin typeface="Arial" panose="020B0604020202020204" pitchFamily="34" charset="0"/>
                <a:cs typeface="Arial" panose="020B0604020202020204" pitchFamily="34" charset="0"/>
              </a:rPr>
              <a:t>Usability</a:t>
            </a:r>
            <a:r>
              <a:rPr lang="en-US" sz="2661" dirty="0">
                <a:latin typeface="Arial" panose="020B0604020202020204" pitchFamily="34" charset="0"/>
                <a:cs typeface="Arial" panose="020B0604020202020204" pitchFamily="34" charset="0"/>
              </a:rPr>
              <a:t> – multiple logins over multiply systems might not be the best idea</a:t>
            </a:r>
          </a:p>
          <a:p>
            <a:pPr marL="434553" indent="-434553">
              <a:buFont typeface="Arial" panose="020B0604020202020204" pitchFamily="34" charset="0"/>
              <a:buChar char="•"/>
            </a:pPr>
            <a:r>
              <a:rPr lang="en-US" sz="2661" b="1" dirty="0">
                <a:latin typeface="Arial" panose="020B0604020202020204" pitchFamily="34" charset="0"/>
                <a:cs typeface="Arial" panose="020B0604020202020204" pitchFamily="34" charset="0"/>
              </a:rPr>
              <a:t>Efficiency</a:t>
            </a:r>
            <a:r>
              <a:rPr lang="en-US" sz="2661" dirty="0">
                <a:latin typeface="Arial" panose="020B0604020202020204" pitchFamily="34" charset="0"/>
                <a:cs typeface="Arial" panose="020B0604020202020204" pitchFamily="34" charset="0"/>
              </a:rPr>
              <a:t> – using an identity management system can decrease costs and improve productivity for both users and administrators</a:t>
            </a:r>
          </a:p>
          <a:p>
            <a:pPr marL="434553" indent="-434553">
              <a:buFont typeface="Arial" panose="020B0604020202020204" pitchFamily="34" charset="0"/>
              <a:buChar char="•"/>
            </a:pPr>
            <a:r>
              <a:rPr lang="en-US" sz="2661" b="1" dirty="0">
                <a:latin typeface="Arial" panose="020B0604020202020204" pitchFamily="34" charset="0"/>
                <a:cs typeface="Arial" panose="020B0604020202020204" pitchFamily="34" charset="0"/>
              </a:rPr>
              <a:t>Scalability</a:t>
            </a:r>
            <a:r>
              <a:rPr lang="en-US" sz="2661" dirty="0">
                <a:latin typeface="Arial" panose="020B0604020202020204" pitchFamily="34" charset="0"/>
                <a:cs typeface="Arial" panose="020B0604020202020204" pitchFamily="34" charset="0"/>
              </a:rPr>
              <a:t> – the management system used must be able to scale to support the data, systems and peak transaction rates</a:t>
            </a:r>
          </a:p>
        </p:txBody>
      </p:sp>
    </p:spTree>
    <p:extLst>
      <p:ext uri="{BB962C8B-B14F-4D97-AF65-F5344CB8AC3E}">
        <p14:creationId xmlns:p14="http://schemas.microsoft.com/office/powerpoint/2010/main" val="3533362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Identity Management Challenges</a:t>
            </a:r>
          </a:p>
        </p:txBody>
      </p:sp>
      <p:sp>
        <p:nvSpPr>
          <p:cNvPr id="9" name="TextBox 8"/>
          <p:cNvSpPr txBox="1"/>
          <p:nvPr/>
        </p:nvSpPr>
        <p:spPr>
          <a:xfrm>
            <a:off x="959954" y="1540149"/>
            <a:ext cx="10689644" cy="3777701"/>
          </a:xfrm>
          <a:prstGeom prst="rect">
            <a:avLst/>
          </a:prstGeom>
          <a:noFill/>
        </p:spPr>
        <p:txBody>
          <a:bodyPr wrap="square" rtlCol="0">
            <a:spAutoFit/>
          </a:bodyPr>
          <a:lstStyle/>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Principals</a:t>
            </a:r>
          </a:p>
          <a:p>
            <a:pPr marL="869105" lvl="1"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Insiders – employees and contractors</a:t>
            </a:r>
          </a:p>
          <a:p>
            <a:pPr marL="869105" lvl="1"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Outsiders – customers, partners, vendors, etc.</a:t>
            </a: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Data – </a:t>
            </a:r>
            <a:r>
              <a:rPr lang="en-US" sz="2281" dirty="0">
                <a:latin typeface="Arial" panose="020B0604020202020204" pitchFamily="34" charset="0"/>
                <a:cs typeface="Arial" panose="020B0604020202020204" pitchFamily="34" charset="0"/>
              </a:rPr>
              <a:t>different types of data about principals must be managed</a:t>
            </a:r>
          </a:p>
          <a:p>
            <a:pPr marL="869105" lvl="1"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Personal, legal and access control</a:t>
            </a:r>
          </a:p>
          <a:p>
            <a:pPr marL="869105" lvl="1"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Some of this data might have regulatory requirements</a:t>
            </a: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Life Cycle</a:t>
            </a:r>
          </a:p>
          <a:p>
            <a:pPr marL="869105" lvl="1"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Initial setup – when user joins</a:t>
            </a:r>
          </a:p>
          <a:p>
            <a:pPr marL="869105" lvl="1"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Change and maintenance – routine pw change, name changes, etc.</a:t>
            </a:r>
          </a:p>
          <a:p>
            <a:pPr marL="869105" lvl="1"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Tear-down – when user leaves</a:t>
            </a:r>
          </a:p>
        </p:txBody>
      </p:sp>
    </p:spTree>
    <p:extLst>
      <p:ext uri="{BB962C8B-B14F-4D97-AF65-F5344CB8AC3E}">
        <p14:creationId xmlns:p14="http://schemas.microsoft.com/office/powerpoint/2010/main" val="21690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42727" y="357938"/>
            <a:ext cx="8862002" cy="707886"/>
          </a:xfrm>
          <a:prstGeom prst="rect">
            <a:avLst/>
          </a:prstGeom>
          <a:noFill/>
        </p:spPr>
        <p:txBody>
          <a:bodyPr wrap="square" rtlCol="0">
            <a:spAutoFit/>
          </a:bodyPr>
          <a:lstStyle/>
          <a:p>
            <a:pPr algn="ctr"/>
            <a:r>
              <a:rPr lang="en-US" sz="4000" b="1" dirty="0">
                <a:latin typeface="Arial" panose="020B0604020202020204" pitchFamily="34" charset="0"/>
                <a:cs typeface="Arial" panose="020B0604020202020204" pitchFamily="34" charset="0"/>
              </a:rPr>
              <a:t>Identity Management Technologies</a:t>
            </a:r>
          </a:p>
        </p:txBody>
      </p:sp>
      <p:sp>
        <p:nvSpPr>
          <p:cNvPr id="9" name="TextBox 8"/>
          <p:cNvSpPr txBox="1"/>
          <p:nvPr/>
        </p:nvSpPr>
        <p:spPr>
          <a:xfrm>
            <a:off x="1200279" y="2014603"/>
            <a:ext cx="10689644" cy="3777573"/>
          </a:xfrm>
          <a:prstGeom prst="rect">
            <a:avLst/>
          </a:prstGeom>
          <a:noFill/>
        </p:spPr>
        <p:txBody>
          <a:bodyPr wrap="square" rtlCol="0">
            <a:spAutoFit/>
          </a:bodyPr>
          <a:lstStyle/>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Web Access Management (WAM)</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Password management</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Account management</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Profile update</a:t>
            </a:r>
          </a:p>
          <a:p>
            <a:pPr marL="434553" indent="-434553">
              <a:buFont typeface="Arial" panose="020B0604020202020204" pitchFamily="34" charset="0"/>
              <a:buChar char="•"/>
            </a:pPr>
            <a:endParaRPr lang="en-US" sz="2661" dirty="0">
              <a:latin typeface="Arial" panose="020B0604020202020204" pitchFamily="34" charset="0"/>
              <a:cs typeface="Arial" panose="020B0604020202020204" pitchFamily="34" charset="0"/>
            </a:endParaRPr>
          </a:p>
          <a:p>
            <a:r>
              <a:rPr lang="en-US" sz="2661" dirty="0">
                <a:solidFill>
                  <a:srgbClr val="FF0000"/>
                </a:solidFill>
                <a:latin typeface="Arial" panose="020B0604020202020204" pitchFamily="34" charset="0"/>
                <a:cs typeface="Arial" panose="020B0604020202020204" pitchFamily="34" charset="0"/>
              </a:rPr>
              <a:t>                   Define, examples !</a:t>
            </a:r>
          </a:p>
        </p:txBody>
      </p:sp>
    </p:spTree>
    <p:extLst>
      <p:ext uri="{BB962C8B-B14F-4D97-AF65-F5344CB8AC3E}">
        <p14:creationId xmlns:p14="http://schemas.microsoft.com/office/powerpoint/2010/main" val="1990128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Access Control Technologies</a:t>
            </a:r>
          </a:p>
        </p:txBody>
      </p:sp>
      <p:sp>
        <p:nvSpPr>
          <p:cNvPr id="9" name="TextBox 8"/>
          <p:cNvSpPr txBox="1"/>
          <p:nvPr/>
        </p:nvSpPr>
        <p:spPr>
          <a:xfrm>
            <a:off x="1200279" y="978833"/>
            <a:ext cx="10689644" cy="5028941"/>
          </a:xfrm>
          <a:prstGeom prst="rect">
            <a:avLst/>
          </a:prstGeom>
          <a:noFill/>
        </p:spPr>
        <p:txBody>
          <a:bodyPr wrap="square" rtlCol="0">
            <a:spAutoFit/>
          </a:bodyPr>
          <a:lstStyle/>
          <a:p>
            <a:pPr marL="434553" indent="-434553">
              <a:buFont typeface="Arial" panose="020B0604020202020204" pitchFamily="34" charset="0"/>
              <a:buChar char="•"/>
            </a:pPr>
            <a:r>
              <a:rPr lang="en-US" sz="2472" dirty="0">
                <a:latin typeface="Arial" panose="020B0604020202020204" pitchFamily="34" charset="0"/>
                <a:cs typeface="Arial" panose="020B0604020202020204" pitchFamily="34" charset="0"/>
              </a:rPr>
              <a:t>Single sign-on</a:t>
            </a:r>
          </a:p>
          <a:p>
            <a:endParaRPr lang="en-US" sz="2472"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472" dirty="0">
                <a:latin typeface="Arial" panose="020B0604020202020204" pitchFamily="34" charset="0"/>
                <a:cs typeface="Arial" panose="020B0604020202020204" pitchFamily="34" charset="0"/>
              </a:rPr>
              <a:t>Kerberos</a:t>
            </a:r>
          </a:p>
          <a:p>
            <a:endParaRPr lang="en-US" sz="2472"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472" dirty="0">
                <a:latin typeface="Arial" panose="020B0604020202020204" pitchFamily="34" charset="0"/>
                <a:cs typeface="Arial" panose="020B0604020202020204" pitchFamily="34" charset="0"/>
              </a:rPr>
              <a:t>SESAME - protocol developed by the European Union.  Also known as SSO</a:t>
            </a:r>
          </a:p>
          <a:p>
            <a:endParaRPr lang="en-US" sz="2472"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472" dirty="0">
                <a:latin typeface="Arial" panose="020B0604020202020204" pitchFamily="34" charset="0"/>
                <a:cs typeface="Arial" panose="020B0604020202020204" pitchFamily="34" charset="0"/>
              </a:rPr>
              <a:t>Web Portal Access</a:t>
            </a:r>
          </a:p>
          <a:p>
            <a:endParaRPr lang="en-US" sz="2472"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472" dirty="0">
                <a:latin typeface="Arial" panose="020B0604020202020204" pitchFamily="34" charset="0"/>
                <a:cs typeface="Arial" panose="020B0604020202020204" pitchFamily="34" charset="0"/>
              </a:rPr>
              <a:t>Directory services</a:t>
            </a:r>
          </a:p>
          <a:p>
            <a:endParaRPr lang="en-US" sz="2472"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472" dirty="0">
                <a:latin typeface="Arial" panose="020B0604020202020204" pitchFamily="34" charset="0"/>
                <a:cs typeface="Arial" panose="020B0604020202020204" pitchFamily="34" charset="0"/>
              </a:rPr>
              <a:t>Security domains</a:t>
            </a:r>
          </a:p>
          <a:p>
            <a:r>
              <a:rPr lang="en-US" sz="2414" dirty="0">
                <a:solidFill>
                  <a:srgbClr val="FF0000"/>
                </a:solidFill>
                <a:latin typeface="Arial" panose="020B0604020202020204" pitchFamily="34" charset="0"/>
                <a:cs typeface="Arial" panose="020B0604020202020204" pitchFamily="34" charset="0"/>
              </a:rPr>
              <a:t>                                    </a:t>
            </a:r>
            <a:endParaRPr lang="en-US" sz="2472"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6646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655479" y="308143"/>
            <a:ext cx="7932561"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Access Control</a:t>
            </a:r>
          </a:p>
        </p:txBody>
      </p:sp>
      <p:sp>
        <p:nvSpPr>
          <p:cNvPr id="9" name="TextBox 8"/>
          <p:cNvSpPr txBox="1"/>
          <p:nvPr/>
        </p:nvSpPr>
        <p:spPr>
          <a:xfrm>
            <a:off x="513385" y="1260598"/>
            <a:ext cx="10706685" cy="5005986"/>
          </a:xfrm>
          <a:prstGeom prst="rect">
            <a:avLst/>
          </a:prstGeom>
          <a:noFill/>
        </p:spPr>
        <p:txBody>
          <a:bodyPr wrap="square" rtlCol="0">
            <a:spAutoFit/>
          </a:bodyPr>
          <a:lstStyle/>
          <a:p>
            <a:pPr marL="434553" indent="-434553" algn="just">
              <a:buFont typeface="Arial" panose="020B0604020202020204" pitchFamily="34" charset="0"/>
              <a:buChar char="•"/>
            </a:pPr>
            <a:r>
              <a:rPr lang="en-US" sz="2661" dirty="0">
                <a:latin typeface="Arial" panose="020B0604020202020204" pitchFamily="34" charset="0"/>
                <a:cs typeface="Arial" panose="020B0604020202020204" pitchFamily="34" charset="0"/>
              </a:rPr>
              <a:t>Is the basic foundation of information security implemented differently depending on whether the implementation is physical, technical or administrative.</a:t>
            </a: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Categories include:</a:t>
            </a:r>
          </a:p>
          <a:p>
            <a:pPr marL="869105" lvl="1"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Preventive</a:t>
            </a:r>
          </a:p>
          <a:p>
            <a:pPr marL="869105" lvl="1"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Detective</a:t>
            </a:r>
          </a:p>
          <a:p>
            <a:pPr marL="869105" lvl="1"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Corrective</a:t>
            </a:r>
          </a:p>
          <a:p>
            <a:pPr marL="869105" lvl="1"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Deterrent</a:t>
            </a:r>
          </a:p>
          <a:p>
            <a:pPr marL="869105" lvl="1"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Recovery</a:t>
            </a:r>
          </a:p>
          <a:p>
            <a:pPr marL="869105" lvl="1"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Directive</a:t>
            </a:r>
          </a:p>
          <a:p>
            <a:pPr marL="869105" lvl="1"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Compensating</a:t>
            </a:r>
          </a:p>
          <a:p>
            <a:pPr marL="869105" lvl="1"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Often used in combination</a:t>
            </a:r>
          </a:p>
        </p:txBody>
      </p:sp>
    </p:spTree>
    <p:extLst>
      <p:ext uri="{BB962C8B-B14F-4D97-AF65-F5344CB8AC3E}">
        <p14:creationId xmlns:p14="http://schemas.microsoft.com/office/powerpoint/2010/main" val="154534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648191"/>
          </a:xfrm>
          <a:prstGeom prst="rect">
            <a:avLst/>
          </a:prstGeom>
          <a:noFill/>
        </p:spPr>
        <p:txBody>
          <a:bodyPr wrap="square" rtlCol="0">
            <a:spAutoFit/>
          </a:bodyPr>
          <a:lstStyle/>
          <a:p>
            <a:pPr algn="ctr"/>
            <a:r>
              <a:rPr lang="en-US" sz="3612" b="1" dirty="0">
                <a:latin typeface="Arial" panose="020B0604020202020204" pitchFamily="34" charset="0"/>
                <a:cs typeface="Arial" panose="020B0604020202020204" pitchFamily="34" charset="0"/>
              </a:rPr>
              <a:t>Access Control Lists (ACL)</a:t>
            </a:r>
          </a:p>
        </p:txBody>
      </p:sp>
      <p:sp>
        <p:nvSpPr>
          <p:cNvPr id="9" name="TextBox 8"/>
          <p:cNvSpPr txBox="1"/>
          <p:nvPr/>
        </p:nvSpPr>
        <p:spPr>
          <a:xfrm>
            <a:off x="1264074" y="1249058"/>
            <a:ext cx="10689644" cy="4655377"/>
          </a:xfrm>
          <a:prstGeom prst="rect">
            <a:avLst/>
          </a:prstGeom>
          <a:noFill/>
        </p:spPr>
        <p:txBody>
          <a:bodyPr wrap="square" rtlCol="0">
            <a:spAutoFit/>
          </a:bodyPr>
          <a:lstStyle/>
          <a:p>
            <a:pPr marL="434553"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Most common implementation of Discretionary Access Control (DAC)</a:t>
            </a:r>
          </a:p>
          <a:p>
            <a:pPr marL="434553"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Provide easy method to specify which users are allowed access to which objects</a:t>
            </a:r>
          </a:p>
          <a:p>
            <a:endParaRPr lang="en-US" sz="114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Objects/subjects</a:t>
            </a:r>
          </a:p>
          <a:p>
            <a:pPr marL="434553"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Files/users</a:t>
            </a:r>
          </a:p>
          <a:p>
            <a:pPr marL="434553"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O.S. dependent</a:t>
            </a:r>
          </a:p>
          <a:p>
            <a:pPr marL="434553" indent="-434553">
              <a:buFont typeface="Arial" panose="020B0604020202020204" pitchFamily="34" charset="0"/>
              <a:buChar char="•"/>
            </a:pPr>
            <a:endParaRPr lang="en-US" sz="114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Each OS has its own way of representing ACLs.</a:t>
            </a:r>
          </a:p>
          <a:p>
            <a:pPr marL="869105" lvl="1"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UNIX – 3 subjects: owner, group and world w/ 3 permissions: Read ,Write, Execute</a:t>
            </a:r>
          </a:p>
          <a:p>
            <a:pPr marL="869105" lvl="1"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ACL support in Linux is available for Ext2, Ext3, IBJ JFS, </a:t>
            </a:r>
            <a:r>
              <a:rPr lang="en-US" sz="2281" dirty="0" err="1">
                <a:latin typeface="Arial" panose="020B0604020202020204" pitchFamily="34" charset="0"/>
                <a:cs typeface="Arial" panose="020B0604020202020204" pitchFamily="34" charset="0"/>
              </a:rPr>
              <a:t>ReiserFS</a:t>
            </a:r>
            <a:r>
              <a:rPr lang="en-US" sz="2281" dirty="0">
                <a:latin typeface="Arial" panose="020B0604020202020204" pitchFamily="34" charset="0"/>
                <a:cs typeface="Arial" panose="020B0604020202020204" pitchFamily="34" charset="0"/>
              </a:rPr>
              <a:t> and SGI XFS</a:t>
            </a:r>
          </a:p>
          <a:p>
            <a:pPr marL="869105" lvl="1" indent="-434553">
              <a:buFont typeface="Arial" panose="020B0604020202020204" pitchFamily="34" charset="0"/>
              <a:buChar char="•"/>
            </a:pPr>
            <a:r>
              <a:rPr lang="en-US" sz="2281" dirty="0">
                <a:latin typeface="Arial" panose="020B0604020202020204" pitchFamily="34" charset="0"/>
                <a:cs typeface="Arial" panose="020B0604020202020204" pitchFamily="34" charset="0"/>
              </a:rPr>
              <a:t>Microsoft has unlimited # of subjects and 26 permissions</a:t>
            </a:r>
          </a:p>
        </p:txBody>
      </p:sp>
    </p:spTree>
    <p:extLst>
      <p:ext uri="{BB962C8B-B14F-4D97-AF65-F5344CB8AC3E}">
        <p14:creationId xmlns:p14="http://schemas.microsoft.com/office/powerpoint/2010/main" val="2459719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10829" y="446365"/>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Intrusion Detection Systems</a:t>
            </a:r>
          </a:p>
        </p:txBody>
      </p:sp>
      <p:sp>
        <p:nvSpPr>
          <p:cNvPr id="3" name="Content Placeholder 2"/>
          <p:cNvSpPr>
            <a:spLocks noGrp="1"/>
          </p:cNvSpPr>
          <p:nvPr>
            <p:ph sz="half" idx="1"/>
          </p:nvPr>
        </p:nvSpPr>
        <p:spPr/>
        <p:txBody>
          <a:bodyPr/>
          <a:lstStyle/>
          <a:p>
            <a:pPr marL="457200" indent="-457200">
              <a:buFont typeface="+mj-lt"/>
              <a:buAutoNum type="arabicPeriod"/>
            </a:pPr>
            <a:r>
              <a:rPr lang="en-US" dirty="0">
                <a:latin typeface="+mn-lt"/>
              </a:rPr>
              <a:t>Network Based</a:t>
            </a:r>
          </a:p>
          <a:p>
            <a:pPr lvl="1"/>
            <a:r>
              <a:rPr lang="en-US" dirty="0">
                <a:latin typeface="+mn-lt"/>
              </a:rPr>
              <a:t>NIDS</a:t>
            </a:r>
          </a:p>
          <a:p>
            <a:endParaRPr lang="en-US" dirty="0">
              <a:latin typeface="+mn-lt"/>
            </a:endParaRPr>
          </a:p>
          <a:p>
            <a:pPr marL="0" indent="0">
              <a:buNone/>
            </a:pPr>
            <a:r>
              <a:rPr lang="en-US" dirty="0">
                <a:latin typeface="+mn-lt"/>
              </a:rPr>
              <a:t>2.    Host-Based</a:t>
            </a:r>
          </a:p>
          <a:p>
            <a:pPr lvl="1"/>
            <a:r>
              <a:rPr lang="en-US" dirty="0">
                <a:latin typeface="+mn-lt"/>
              </a:rPr>
              <a:t>HIDS</a:t>
            </a:r>
          </a:p>
          <a:p>
            <a:endParaRPr lang="en-US" dirty="0">
              <a:latin typeface="+mn-lt"/>
            </a:endParaRPr>
          </a:p>
          <a:p>
            <a:r>
              <a:rPr lang="en-US" dirty="0">
                <a:latin typeface="+mn-lt"/>
              </a:rPr>
              <a:t>3.  Application-Based</a:t>
            </a:r>
          </a:p>
          <a:p>
            <a:pPr lvl="1"/>
            <a:r>
              <a:rPr lang="en-US" dirty="0">
                <a:latin typeface="+mn-lt"/>
              </a:rPr>
              <a:t>AIDS</a:t>
            </a:r>
          </a:p>
          <a:p>
            <a:pPr lvl="1"/>
            <a:r>
              <a:rPr lang="en-US" dirty="0">
                <a:latin typeface="+mn-lt"/>
              </a:rPr>
              <a:t>APIDS</a:t>
            </a:r>
          </a:p>
        </p:txBody>
      </p:sp>
      <p:sp>
        <p:nvSpPr>
          <p:cNvPr id="4" name="Content Placeholder 3"/>
          <p:cNvSpPr>
            <a:spLocks noGrp="1"/>
          </p:cNvSpPr>
          <p:nvPr>
            <p:ph sz="half" idx="2"/>
          </p:nvPr>
        </p:nvSpPr>
        <p:spPr/>
        <p:txBody>
          <a:bodyPr/>
          <a:lstStyle/>
          <a:p>
            <a:r>
              <a:rPr lang="en-US" dirty="0">
                <a:latin typeface="+mn-lt"/>
              </a:rPr>
              <a:t>= Packet</a:t>
            </a:r>
          </a:p>
          <a:p>
            <a:pPr lvl="1"/>
            <a:endParaRPr lang="en-US" dirty="0">
              <a:latin typeface="+mn-lt"/>
            </a:endParaRPr>
          </a:p>
          <a:p>
            <a:pPr lvl="1"/>
            <a:endParaRPr lang="en-US" dirty="0">
              <a:latin typeface="+mn-lt"/>
            </a:endParaRPr>
          </a:p>
          <a:p>
            <a:r>
              <a:rPr lang="en-US" dirty="0">
                <a:latin typeface="+mn-lt"/>
              </a:rPr>
              <a:t>= Permission</a:t>
            </a:r>
          </a:p>
          <a:p>
            <a:pPr lvl="1"/>
            <a:endParaRPr lang="en-US" dirty="0">
              <a:latin typeface="+mn-lt"/>
            </a:endParaRPr>
          </a:p>
          <a:p>
            <a:endParaRPr lang="en-US" dirty="0">
              <a:latin typeface="+mn-lt"/>
            </a:endParaRPr>
          </a:p>
          <a:p>
            <a:r>
              <a:rPr lang="en-US" dirty="0">
                <a:latin typeface="+mn-lt"/>
              </a:rPr>
              <a:t>=Process</a:t>
            </a:r>
          </a:p>
        </p:txBody>
      </p:sp>
    </p:spTree>
    <p:extLst>
      <p:ext uri="{BB962C8B-B14F-4D97-AF65-F5344CB8AC3E}">
        <p14:creationId xmlns:p14="http://schemas.microsoft.com/office/powerpoint/2010/main" val="2279315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10829" y="446365"/>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Intrusion Detection Systems</a:t>
            </a:r>
          </a:p>
        </p:txBody>
      </p:sp>
      <p:sp>
        <p:nvSpPr>
          <p:cNvPr id="3" name="Content Placeholder 2"/>
          <p:cNvSpPr>
            <a:spLocks noGrp="1"/>
          </p:cNvSpPr>
          <p:nvPr>
            <p:ph sz="half" idx="1"/>
          </p:nvPr>
        </p:nvSpPr>
        <p:spPr>
          <a:xfrm>
            <a:off x="457200" y="1845734"/>
            <a:ext cx="11525693" cy="4618128"/>
          </a:xfrm>
        </p:spPr>
        <p:txBody>
          <a:bodyPr>
            <a:normAutofit/>
          </a:bodyPr>
          <a:lstStyle/>
          <a:p>
            <a:pPr marL="457200" indent="-457200" algn="just">
              <a:lnSpc>
                <a:spcPct val="160000"/>
              </a:lnSpc>
              <a:buFont typeface="+mj-lt"/>
              <a:buAutoNum type="arabicPeriod"/>
            </a:pPr>
            <a:r>
              <a:rPr lang="en-US" sz="2500" b="1" dirty="0">
                <a:solidFill>
                  <a:schemeClr val="tx1"/>
                </a:solidFill>
                <a:latin typeface="Arial" panose="020B0604020202020204" pitchFamily="34" charset="0"/>
                <a:cs typeface="Arial" panose="020B0604020202020204" pitchFamily="34" charset="0"/>
              </a:rPr>
              <a:t>Network-Based IDS</a:t>
            </a:r>
            <a:r>
              <a:rPr lang="en-US" sz="2500" dirty="0">
                <a:solidFill>
                  <a:schemeClr val="tx1"/>
                </a:solidFill>
                <a:latin typeface="Arial" panose="020B0604020202020204" pitchFamily="34" charset="0"/>
                <a:cs typeface="Arial" panose="020B0604020202020204" pitchFamily="34" charset="0"/>
              </a:rPr>
              <a:t>: A Network-Based IDS monitors </a:t>
            </a:r>
            <a:r>
              <a:rPr lang="en-US" sz="2500" b="1" i="1" u="sng" dirty="0">
                <a:solidFill>
                  <a:schemeClr val="tx1"/>
                </a:solidFill>
                <a:latin typeface="Arial" panose="020B0604020202020204" pitchFamily="34" charset="0"/>
                <a:cs typeface="Arial" panose="020B0604020202020204" pitchFamily="34" charset="0"/>
              </a:rPr>
              <a:t>network traffic</a:t>
            </a:r>
            <a:r>
              <a:rPr lang="en-US" sz="2500" dirty="0">
                <a:solidFill>
                  <a:schemeClr val="tx1"/>
                </a:solidFill>
                <a:latin typeface="Arial" panose="020B0604020202020204" pitchFamily="34" charset="0"/>
                <a:cs typeface="Arial" panose="020B0604020202020204" pitchFamily="34" charset="0"/>
              </a:rPr>
              <a:t> for signs of suspicious activity. </a:t>
            </a:r>
            <a:endParaRPr lang="en-US" sz="2500" dirty="0" smtClean="0">
              <a:solidFill>
                <a:schemeClr val="tx1"/>
              </a:solidFill>
              <a:latin typeface="Arial" panose="020B0604020202020204" pitchFamily="34" charset="0"/>
              <a:cs typeface="Arial" panose="020B0604020202020204" pitchFamily="34" charset="0"/>
            </a:endParaRPr>
          </a:p>
          <a:p>
            <a:pPr lvl="1" algn="just">
              <a:lnSpc>
                <a:spcPct val="160000"/>
              </a:lnSpc>
            </a:pPr>
            <a:r>
              <a:rPr lang="en-US" sz="2100" dirty="0" smtClean="0">
                <a:solidFill>
                  <a:schemeClr val="tx1"/>
                </a:solidFill>
                <a:latin typeface="Arial" panose="020B0604020202020204" pitchFamily="34" charset="0"/>
                <a:cs typeface="Arial" panose="020B0604020202020204" pitchFamily="34" charset="0"/>
              </a:rPr>
              <a:t>It </a:t>
            </a:r>
            <a:r>
              <a:rPr lang="en-US" sz="2100" dirty="0">
                <a:solidFill>
                  <a:schemeClr val="tx1"/>
                </a:solidFill>
                <a:latin typeface="Arial" panose="020B0604020202020204" pitchFamily="34" charset="0"/>
                <a:cs typeface="Arial" panose="020B0604020202020204" pitchFamily="34" charset="0"/>
              </a:rPr>
              <a:t>examines packet headers and payloads</a:t>
            </a:r>
            <a:r>
              <a:rPr lang="en-US" sz="2100" dirty="0" smtClean="0">
                <a:solidFill>
                  <a:schemeClr val="tx1"/>
                </a:solidFill>
                <a:latin typeface="Arial" panose="020B0604020202020204" pitchFamily="34" charset="0"/>
                <a:cs typeface="Arial" panose="020B0604020202020204" pitchFamily="34" charset="0"/>
              </a:rPr>
              <a:t>,</a:t>
            </a:r>
          </a:p>
          <a:p>
            <a:pPr lvl="1" algn="just">
              <a:lnSpc>
                <a:spcPct val="160000"/>
              </a:lnSpc>
            </a:pPr>
            <a:r>
              <a:rPr lang="en-US" sz="2100" dirty="0" smtClean="0">
                <a:solidFill>
                  <a:schemeClr val="tx1"/>
                </a:solidFill>
                <a:latin typeface="Arial" panose="020B0604020202020204" pitchFamily="34" charset="0"/>
                <a:cs typeface="Arial" panose="020B0604020202020204" pitchFamily="34" charset="0"/>
              </a:rPr>
              <a:t> </a:t>
            </a:r>
            <a:r>
              <a:rPr lang="en-US" sz="2100" dirty="0">
                <a:solidFill>
                  <a:schemeClr val="tx1"/>
                </a:solidFill>
                <a:latin typeface="Arial" panose="020B0604020202020204" pitchFamily="34" charset="0"/>
                <a:cs typeface="Arial" panose="020B0604020202020204" pitchFamily="34" charset="0"/>
              </a:rPr>
              <a:t>looking for patterns that indicate potential attacks, such as </a:t>
            </a:r>
            <a:r>
              <a:rPr lang="en-US" sz="2100" dirty="0">
                <a:solidFill>
                  <a:srgbClr val="FF0000"/>
                </a:solidFill>
                <a:latin typeface="Arial" panose="020B0604020202020204" pitchFamily="34" charset="0"/>
                <a:cs typeface="Arial" panose="020B0604020202020204" pitchFamily="34" charset="0"/>
              </a:rPr>
              <a:t>port scanning</a:t>
            </a:r>
            <a:r>
              <a:rPr lang="en-US" sz="2100" dirty="0">
                <a:solidFill>
                  <a:schemeClr val="tx1"/>
                </a:solidFill>
                <a:latin typeface="Arial" panose="020B0604020202020204" pitchFamily="34" charset="0"/>
                <a:cs typeface="Arial" panose="020B0604020202020204" pitchFamily="34" charset="0"/>
              </a:rPr>
              <a:t>, </a:t>
            </a:r>
            <a:r>
              <a:rPr lang="en-US" sz="2100" dirty="0">
                <a:solidFill>
                  <a:srgbClr val="FF0000"/>
                </a:solidFill>
                <a:latin typeface="Arial" panose="020B0604020202020204" pitchFamily="34" charset="0"/>
                <a:cs typeface="Arial" panose="020B0604020202020204" pitchFamily="34" charset="0"/>
              </a:rPr>
              <a:t>denial-of-service</a:t>
            </a:r>
            <a:r>
              <a:rPr lang="en-US" sz="2100" dirty="0">
                <a:solidFill>
                  <a:schemeClr val="tx1"/>
                </a:solidFill>
                <a:latin typeface="Arial" panose="020B0604020202020204" pitchFamily="34" charset="0"/>
                <a:cs typeface="Arial" panose="020B0604020202020204" pitchFamily="34" charset="0"/>
              </a:rPr>
              <a:t> attacks, and </a:t>
            </a:r>
            <a:r>
              <a:rPr lang="en-US" sz="2100" dirty="0">
                <a:solidFill>
                  <a:srgbClr val="FF0000"/>
                </a:solidFill>
                <a:latin typeface="Arial" panose="020B0604020202020204" pitchFamily="34" charset="0"/>
                <a:cs typeface="Arial" panose="020B0604020202020204" pitchFamily="34" charset="0"/>
              </a:rPr>
              <a:t>malware traffic</a:t>
            </a:r>
            <a:r>
              <a:rPr lang="en-US" sz="2100" dirty="0" smtClean="0">
                <a:solidFill>
                  <a:schemeClr val="tx1"/>
                </a:solidFill>
                <a:latin typeface="Arial" panose="020B0604020202020204" pitchFamily="34" charset="0"/>
                <a:cs typeface="Arial" panose="020B0604020202020204" pitchFamily="34" charset="0"/>
              </a:rPr>
              <a:t>.</a:t>
            </a:r>
          </a:p>
          <a:p>
            <a:pPr lvl="1" algn="just">
              <a:lnSpc>
                <a:spcPct val="160000"/>
              </a:lnSpc>
            </a:pPr>
            <a:r>
              <a:rPr lang="en-US" sz="2100" dirty="0" smtClean="0">
                <a:solidFill>
                  <a:schemeClr val="tx1"/>
                </a:solidFill>
                <a:latin typeface="Arial" panose="020B0604020202020204" pitchFamily="34" charset="0"/>
                <a:cs typeface="Arial" panose="020B0604020202020204" pitchFamily="34" charset="0"/>
              </a:rPr>
              <a:t> </a:t>
            </a:r>
            <a:r>
              <a:rPr lang="en-US" sz="2100" dirty="0">
                <a:solidFill>
                  <a:schemeClr val="tx1"/>
                </a:solidFill>
                <a:latin typeface="Arial" panose="020B0604020202020204" pitchFamily="34" charset="0"/>
                <a:cs typeface="Arial" panose="020B0604020202020204" pitchFamily="34" charset="0"/>
              </a:rPr>
              <a:t>This type of IDS is usually deployed on the perimeter of the network and can detect threats that may be missed by other security controls</a:t>
            </a:r>
            <a:r>
              <a:rPr lang="en-US" dirty="0"/>
              <a:t>.</a:t>
            </a:r>
          </a:p>
          <a:p>
            <a:pPr marL="457200" indent="-457200">
              <a:buFont typeface="+mj-lt"/>
              <a:buAutoNum type="arabicPeriod"/>
            </a:pPr>
            <a:endParaRPr lang="en-US" dirty="0"/>
          </a:p>
          <a:p>
            <a:pPr marL="457200" indent="-457200">
              <a:buFont typeface="+mj-lt"/>
              <a:buAutoNum type="arabicPeriod"/>
            </a:pPr>
            <a:endParaRPr lang="en-US" dirty="0"/>
          </a:p>
        </p:txBody>
      </p:sp>
    </p:spTree>
    <p:extLst>
      <p:ext uri="{BB962C8B-B14F-4D97-AF65-F5344CB8AC3E}">
        <p14:creationId xmlns:p14="http://schemas.microsoft.com/office/powerpoint/2010/main" val="1576974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latin typeface="Arial" panose="020B0604020202020204" pitchFamily="34" charset="0"/>
                <a:cs typeface="Arial" panose="020B0604020202020204" pitchFamily="34" charset="0"/>
              </a:rPr>
              <a:t>Intrusion Detection </a:t>
            </a:r>
            <a:r>
              <a:rPr lang="en-US" b="1" dirty="0" smtClean="0">
                <a:latin typeface="Arial" panose="020B0604020202020204" pitchFamily="34" charset="0"/>
                <a:cs typeface="Arial" panose="020B0604020202020204" pitchFamily="34" charset="0"/>
              </a:rPr>
              <a:t>Systems</a:t>
            </a:r>
            <a:endParaRPr lang="ar-JO" dirty="0"/>
          </a:p>
        </p:txBody>
      </p:sp>
      <p:sp>
        <p:nvSpPr>
          <p:cNvPr id="6" name="Content Placeholder 5"/>
          <p:cNvSpPr>
            <a:spLocks noGrp="1"/>
          </p:cNvSpPr>
          <p:nvPr>
            <p:ph idx="1"/>
          </p:nvPr>
        </p:nvSpPr>
        <p:spPr/>
        <p:txBody>
          <a:bodyPr/>
          <a:lstStyle/>
          <a:p>
            <a:pPr marL="0" indent="0">
              <a:buNone/>
            </a:pPr>
            <a:r>
              <a:rPr lang="en-US" b="1" dirty="0" smtClean="0">
                <a:latin typeface="Arial" panose="020B0604020202020204" pitchFamily="34" charset="0"/>
                <a:cs typeface="Arial" panose="020B0604020202020204" pitchFamily="34" charset="0"/>
              </a:rPr>
              <a:t>2- Host-Based </a:t>
            </a:r>
            <a:r>
              <a:rPr lang="en-US" b="1" dirty="0">
                <a:latin typeface="Arial" panose="020B0604020202020204" pitchFamily="34" charset="0"/>
                <a:cs typeface="Arial" panose="020B0604020202020204" pitchFamily="34" charset="0"/>
              </a:rPr>
              <a:t>IDS</a:t>
            </a:r>
            <a:r>
              <a:rPr lang="en-US" dirty="0">
                <a:latin typeface="Arial" panose="020B0604020202020204" pitchFamily="34" charset="0"/>
                <a:cs typeface="Arial" panose="020B0604020202020204" pitchFamily="34" charset="0"/>
              </a:rPr>
              <a:t>: A Host-Based IDS monitors the activity on a </a:t>
            </a:r>
            <a:r>
              <a:rPr lang="en-US" b="1" i="1" u="sng" dirty="0">
                <a:latin typeface="Arial" panose="020B0604020202020204" pitchFamily="34" charset="0"/>
                <a:cs typeface="Arial" panose="020B0604020202020204" pitchFamily="34" charset="0"/>
              </a:rPr>
              <a:t>single computer or device</a:t>
            </a:r>
            <a:r>
              <a:rPr lang="en-US" dirty="0">
                <a:latin typeface="Arial" panose="020B0604020202020204" pitchFamily="34" charset="0"/>
                <a:cs typeface="Arial" panose="020B0604020202020204" pitchFamily="34" charset="0"/>
              </a:rPr>
              <a:t>, looking for signs of suspicious behavior or unauthorized access</a:t>
            </a:r>
            <a:r>
              <a:rPr lang="en-US" dirty="0" smtClean="0">
                <a:latin typeface="Arial" panose="020B0604020202020204" pitchFamily="34" charset="0"/>
                <a:cs typeface="Arial" panose="020B0604020202020204" pitchFamily="34" charset="0"/>
              </a:rPr>
              <a:t>.</a:t>
            </a:r>
          </a:p>
          <a:p>
            <a:endParaRPr lang="en-US" dirty="0" smtClean="0">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It analyzes system logs and event data, </a:t>
            </a:r>
            <a:endParaRPr lang="en-US" dirty="0" smtClean="0">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It </a:t>
            </a:r>
            <a:r>
              <a:rPr lang="en-US" dirty="0">
                <a:latin typeface="Arial" panose="020B0604020202020204" pitchFamily="34" charset="0"/>
                <a:cs typeface="Arial" panose="020B0604020202020204" pitchFamily="34" charset="0"/>
              </a:rPr>
              <a:t>can detect threats such as </a:t>
            </a:r>
            <a:r>
              <a:rPr lang="en-US" dirty="0">
                <a:solidFill>
                  <a:srgbClr val="FF0000"/>
                </a:solidFill>
                <a:latin typeface="Arial" panose="020B0604020202020204" pitchFamily="34" charset="0"/>
                <a:cs typeface="Arial" panose="020B0604020202020204" pitchFamily="34" charset="0"/>
              </a:rPr>
              <a:t>malware infections</a:t>
            </a:r>
            <a:r>
              <a:rPr lang="en-US" dirty="0">
                <a:latin typeface="Arial" panose="020B0604020202020204" pitchFamily="34" charset="0"/>
                <a:cs typeface="Arial" panose="020B0604020202020204" pitchFamily="34" charset="0"/>
              </a:rPr>
              <a:t>, </a:t>
            </a:r>
            <a:r>
              <a:rPr lang="en-US" dirty="0">
                <a:solidFill>
                  <a:srgbClr val="FF0000"/>
                </a:solidFill>
                <a:latin typeface="Arial" panose="020B0604020202020204" pitchFamily="34" charset="0"/>
                <a:cs typeface="Arial" panose="020B0604020202020204" pitchFamily="34" charset="0"/>
              </a:rPr>
              <a:t>unauthorized access attempts</a:t>
            </a:r>
            <a:r>
              <a:rPr lang="en-US" dirty="0">
                <a:latin typeface="Arial" panose="020B0604020202020204" pitchFamily="34" charset="0"/>
                <a:cs typeface="Arial" panose="020B0604020202020204" pitchFamily="34" charset="0"/>
              </a:rPr>
              <a:t>, and </a:t>
            </a:r>
            <a:r>
              <a:rPr lang="en-US" dirty="0">
                <a:solidFill>
                  <a:srgbClr val="FF0000"/>
                </a:solidFill>
                <a:latin typeface="Arial" panose="020B0604020202020204" pitchFamily="34" charset="0"/>
                <a:cs typeface="Arial" panose="020B0604020202020204" pitchFamily="34" charset="0"/>
              </a:rPr>
              <a:t>system configuration changes</a:t>
            </a:r>
            <a:r>
              <a:rPr lang="en-US"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type of IDS is usually deployed on critical servers or endpoints and can provide an additional layer of security against targeted attacks.</a:t>
            </a:r>
          </a:p>
          <a:p>
            <a:endParaRPr lang="ar-JO" dirty="0"/>
          </a:p>
        </p:txBody>
      </p:sp>
    </p:spTree>
    <p:extLst>
      <p:ext uri="{BB962C8B-B14F-4D97-AF65-F5344CB8AC3E}">
        <p14:creationId xmlns:p14="http://schemas.microsoft.com/office/powerpoint/2010/main" val="2053846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10829" y="446365"/>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Intrusion Detection Systems</a:t>
            </a:r>
          </a:p>
        </p:txBody>
      </p:sp>
      <p:sp>
        <p:nvSpPr>
          <p:cNvPr id="3" name="Content Placeholder 2"/>
          <p:cNvSpPr>
            <a:spLocks noGrp="1"/>
          </p:cNvSpPr>
          <p:nvPr>
            <p:ph sz="half" idx="1"/>
          </p:nvPr>
        </p:nvSpPr>
        <p:spPr>
          <a:xfrm>
            <a:off x="483476" y="1845733"/>
            <a:ext cx="10574383" cy="4470983"/>
          </a:xfrm>
        </p:spPr>
        <p:txBody>
          <a:bodyPr>
            <a:noAutofit/>
          </a:bodyPr>
          <a:lstStyle/>
          <a:p>
            <a:pPr marL="0" indent="0" algn="just">
              <a:lnSpc>
                <a:spcPct val="150000"/>
              </a:lnSpc>
              <a:buNone/>
            </a:pPr>
            <a:r>
              <a:rPr lang="en-US" b="1" dirty="0"/>
              <a:t>3. </a:t>
            </a:r>
            <a:r>
              <a:rPr lang="en-US" sz="2400" b="1" dirty="0">
                <a:solidFill>
                  <a:schemeClr val="tx1"/>
                </a:solidFill>
                <a:latin typeface="Arial" panose="020B0604020202020204" pitchFamily="34" charset="0"/>
                <a:cs typeface="Arial" panose="020B0604020202020204" pitchFamily="34" charset="0"/>
              </a:rPr>
              <a:t>Application-Based IDS</a:t>
            </a:r>
            <a:r>
              <a:rPr lang="en-US" sz="2400" dirty="0">
                <a:solidFill>
                  <a:schemeClr val="tx1"/>
                </a:solidFill>
                <a:latin typeface="Arial" panose="020B0604020202020204" pitchFamily="34" charset="0"/>
                <a:cs typeface="Arial" panose="020B0604020202020204" pitchFamily="34" charset="0"/>
              </a:rPr>
              <a:t>: An Application-Based IDS monitors </a:t>
            </a:r>
            <a:r>
              <a:rPr lang="en-US" sz="2400" b="1" i="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application activity</a:t>
            </a:r>
            <a:r>
              <a:rPr lang="en-US" sz="2400" dirty="0">
                <a:solidFill>
                  <a:schemeClr val="tx1"/>
                </a:solidFill>
                <a:latin typeface="Arial" panose="020B0604020202020204" pitchFamily="34" charset="0"/>
                <a:cs typeface="Arial" panose="020B0604020202020204" pitchFamily="34" charset="0"/>
              </a:rPr>
              <a:t> for signs of potential security threats</a:t>
            </a:r>
            <a:r>
              <a:rPr lang="en-US" sz="2400" dirty="0" smtClean="0">
                <a:solidFill>
                  <a:schemeClr val="tx1"/>
                </a:solidFill>
                <a:latin typeface="Arial" panose="020B0604020202020204" pitchFamily="34" charset="0"/>
                <a:cs typeface="Arial" panose="020B0604020202020204" pitchFamily="34" charset="0"/>
              </a:rPr>
              <a:t>.</a:t>
            </a:r>
          </a:p>
          <a:p>
            <a:pPr lvl="1" algn="just">
              <a:lnSpc>
                <a:spcPct val="150000"/>
              </a:lnSpc>
            </a:pPr>
            <a:r>
              <a:rPr lang="en-US"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It examines traffic to and from specific applications, looking for suspicious behavior or anomalies that could indicate an attack, such as </a:t>
            </a:r>
            <a:r>
              <a:rPr lang="en-US" dirty="0">
                <a:solidFill>
                  <a:srgbClr val="FF0000"/>
                </a:solidFill>
                <a:latin typeface="Arial" panose="020B0604020202020204" pitchFamily="34" charset="0"/>
                <a:cs typeface="Arial" panose="020B0604020202020204" pitchFamily="34" charset="0"/>
              </a:rPr>
              <a:t>SQL injection </a:t>
            </a:r>
            <a:r>
              <a:rPr lang="en-US" dirty="0">
                <a:solidFill>
                  <a:schemeClr val="tx1"/>
                </a:solidFill>
                <a:latin typeface="Arial" panose="020B0604020202020204" pitchFamily="34" charset="0"/>
                <a:cs typeface="Arial" panose="020B0604020202020204" pitchFamily="34" charset="0"/>
              </a:rPr>
              <a:t>or </a:t>
            </a:r>
            <a:r>
              <a:rPr lang="en-US" dirty="0">
                <a:solidFill>
                  <a:srgbClr val="FF0000"/>
                </a:solidFill>
                <a:latin typeface="Arial" panose="020B0604020202020204" pitchFamily="34" charset="0"/>
                <a:cs typeface="Arial" panose="020B0604020202020204" pitchFamily="34" charset="0"/>
              </a:rPr>
              <a:t>cross-site scripting</a:t>
            </a:r>
            <a:r>
              <a:rPr lang="en-US" dirty="0" smtClean="0">
                <a:solidFill>
                  <a:schemeClr val="tx1"/>
                </a:solidFill>
                <a:latin typeface="Arial" panose="020B0604020202020204" pitchFamily="34" charset="0"/>
                <a:cs typeface="Arial" panose="020B0604020202020204" pitchFamily="34" charset="0"/>
              </a:rPr>
              <a:t>.</a:t>
            </a:r>
          </a:p>
          <a:p>
            <a:pPr lvl="1" algn="just">
              <a:lnSpc>
                <a:spcPct val="150000"/>
              </a:lnSpc>
            </a:pPr>
            <a:r>
              <a:rPr lang="en-US"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This type of IDS is usually deployed in conjunction with other security controls, such as </a:t>
            </a:r>
            <a:r>
              <a:rPr lang="en-US" b="1" dirty="0">
                <a:solidFill>
                  <a:srgbClr val="FF0000"/>
                </a:solidFill>
                <a:latin typeface="Arial" panose="020B0604020202020204" pitchFamily="34" charset="0"/>
                <a:cs typeface="Arial" panose="020B0604020202020204" pitchFamily="34" charset="0"/>
              </a:rPr>
              <a:t>web application firewalls</a:t>
            </a:r>
            <a:r>
              <a:rPr lang="en-US" dirty="0">
                <a:solidFill>
                  <a:schemeClr val="tx1"/>
                </a:solidFill>
                <a:latin typeface="Arial" panose="020B0604020202020204" pitchFamily="34" charset="0"/>
                <a:cs typeface="Arial" panose="020B0604020202020204" pitchFamily="34" charset="0"/>
              </a:rPr>
              <a:t>, to provide more comprehensive protection against application-level attacks.</a:t>
            </a:r>
          </a:p>
        </p:txBody>
      </p:sp>
    </p:spTree>
    <p:extLst>
      <p:ext uri="{BB962C8B-B14F-4D97-AF65-F5344CB8AC3E}">
        <p14:creationId xmlns:p14="http://schemas.microsoft.com/office/powerpoint/2010/main" val="3980244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488896"/>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Intrusion Prevention Systems</a:t>
            </a:r>
          </a:p>
        </p:txBody>
      </p:sp>
      <p:sp>
        <p:nvSpPr>
          <p:cNvPr id="3" name="Content Placeholder 2"/>
          <p:cNvSpPr>
            <a:spLocks noGrp="1"/>
          </p:cNvSpPr>
          <p:nvPr>
            <p:ph idx="1"/>
          </p:nvPr>
        </p:nvSpPr>
        <p:spPr/>
        <p:txBody>
          <a:bodyPr>
            <a:normAutofit fontScale="92500" lnSpcReduction="10000"/>
          </a:bodyPr>
          <a:lstStyle/>
          <a:p>
            <a:pPr marL="457200" indent="-457200">
              <a:buFont typeface="+mj-lt"/>
              <a:buAutoNum type="arabicPeriod"/>
            </a:pPr>
            <a:r>
              <a:rPr lang="en-US" dirty="0">
                <a:latin typeface="+mn-lt"/>
              </a:rPr>
              <a:t>Host-based</a:t>
            </a:r>
          </a:p>
          <a:p>
            <a:pPr marL="457200" indent="-457200">
              <a:buFont typeface="+mj-lt"/>
              <a:buAutoNum type="arabicPeriod"/>
            </a:pPr>
            <a:endParaRPr lang="en-US" dirty="0">
              <a:latin typeface="+mn-lt"/>
            </a:endParaRPr>
          </a:p>
          <a:p>
            <a:pPr marL="457200" indent="-457200">
              <a:buFont typeface="+mj-lt"/>
              <a:buAutoNum type="arabicPeriod"/>
            </a:pPr>
            <a:r>
              <a:rPr lang="en-US" dirty="0">
                <a:latin typeface="+mn-lt"/>
              </a:rPr>
              <a:t>Network-based</a:t>
            </a:r>
          </a:p>
          <a:p>
            <a:pPr marL="457200" indent="-457200">
              <a:buFont typeface="+mj-lt"/>
              <a:buAutoNum type="arabicPeriod"/>
            </a:pPr>
            <a:endParaRPr lang="en-US" dirty="0">
              <a:latin typeface="+mn-lt"/>
            </a:endParaRPr>
          </a:p>
          <a:p>
            <a:pPr marL="457200" indent="-457200">
              <a:buFont typeface="+mj-lt"/>
              <a:buAutoNum type="arabicPeriod"/>
            </a:pPr>
            <a:r>
              <a:rPr lang="en-US" dirty="0">
                <a:latin typeface="+mn-lt"/>
              </a:rPr>
              <a:t>Content-based</a:t>
            </a:r>
          </a:p>
          <a:p>
            <a:pPr marL="457200" indent="-457200">
              <a:buFont typeface="+mj-lt"/>
              <a:buAutoNum type="arabicPeriod"/>
            </a:pPr>
            <a:endParaRPr lang="en-US" dirty="0">
              <a:latin typeface="+mn-lt"/>
            </a:endParaRPr>
          </a:p>
          <a:p>
            <a:pPr marL="457200" indent="-457200">
              <a:buFont typeface="+mj-lt"/>
              <a:buAutoNum type="arabicPeriod"/>
            </a:pPr>
            <a:r>
              <a:rPr lang="en-US" dirty="0">
                <a:latin typeface="+mn-lt"/>
              </a:rPr>
              <a:t>Rate-based</a:t>
            </a:r>
          </a:p>
          <a:p>
            <a:pPr marL="0" indent="0">
              <a:buNone/>
            </a:pPr>
            <a:endParaRPr lang="en-US" dirty="0">
              <a:latin typeface="+mn-lt"/>
            </a:endParaRPr>
          </a:p>
          <a:p>
            <a:pPr marL="0" indent="0">
              <a:lnSpc>
                <a:spcPct val="160000"/>
              </a:lnSpc>
              <a:buNone/>
            </a:pPr>
            <a:r>
              <a:rPr lang="en-US" dirty="0">
                <a:solidFill>
                  <a:srgbClr val="FF0000"/>
                </a:solidFill>
                <a:latin typeface="+mn-lt"/>
              </a:rPr>
              <a:t>KPI (Key Performance Indicator) - measure effectiveness</a:t>
            </a:r>
          </a:p>
        </p:txBody>
      </p:sp>
    </p:spTree>
    <p:extLst>
      <p:ext uri="{BB962C8B-B14F-4D97-AF65-F5344CB8AC3E}">
        <p14:creationId xmlns:p14="http://schemas.microsoft.com/office/powerpoint/2010/main" val="3951752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488896"/>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Intrusion Prevention Systems</a:t>
            </a:r>
          </a:p>
        </p:txBody>
      </p:sp>
      <p:sp>
        <p:nvSpPr>
          <p:cNvPr id="3" name="Content Placeholder 2"/>
          <p:cNvSpPr>
            <a:spLocks noGrp="1"/>
          </p:cNvSpPr>
          <p:nvPr>
            <p:ph idx="1"/>
          </p:nvPr>
        </p:nvSpPr>
        <p:spPr>
          <a:xfrm>
            <a:off x="1066800" y="1952060"/>
            <a:ext cx="10058400" cy="4023360"/>
          </a:xfrm>
        </p:spPr>
        <p:txBody>
          <a:bodyPr>
            <a:normAutofit/>
          </a:bodyPr>
          <a:lstStyle/>
          <a:p>
            <a:pPr algn="just">
              <a:buFont typeface="Arial" panose="020B0604020202020204" pitchFamily="34" charset="0"/>
              <a:buChar char="•"/>
            </a:pPr>
            <a:r>
              <a:rPr lang="en-US" b="1" dirty="0">
                <a:latin typeface="+mn-lt"/>
              </a:rPr>
              <a:t>Host-based IPS</a:t>
            </a:r>
            <a:r>
              <a:rPr lang="en-US" dirty="0">
                <a:latin typeface="+mn-lt"/>
              </a:rPr>
              <a:t>: This type of IPS is installed on </a:t>
            </a:r>
            <a:r>
              <a:rPr lang="en-US" dirty="0">
                <a:solidFill>
                  <a:srgbClr val="FF0000"/>
                </a:solidFill>
                <a:latin typeface="+mn-lt"/>
              </a:rPr>
              <a:t>individual hosts </a:t>
            </a:r>
            <a:r>
              <a:rPr lang="en-US" dirty="0">
                <a:latin typeface="+mn-lt"/>
              </a:rPr>
              <a:t>or </a:t>
            </a:r>
            <a:r>
              <a:rPr lang="en-US" dirty="0">
                <a:solidFill>
                  <a:srgbClr val="FF0000"/>
                </a:solidFill>
                <a:latin typeface="+mn-lt"/>
              </a:rPr>
              <a:t>endpoints</a:t>
            </a:r>
            <a:r>
              <a:rPr lang="en-US" dirty="0">
                <a:latin typeface="+mn-lt"/>
              </a:rPr>
              <a:t>, such as desktop computers, laptops, servers, or mobile devices. </a:t>
            </a:r>
            <a:endParaRPr lang="en-US" dirty="0" smtClean="0">
              <a:latin typeface="+mn-lt"/>
            </a:endParaRPr>
          </a:p>
          <a:p>
            <a:pPr algn="just">
              <a:buFont typeface="Arial" panose="020B0604020202020204" pitchFamily="34" charset="0"/>
              <a:buChar char="•"/>
            </a:pPr>
            <a:r>
              <a:rPr lang="en-US" dirty="0" smtClean="0">
                <a:latin typeface="+mn-lt"/>
              </a:rPr>
              <a:t>HIPS </a:t>
            </a:r>
            <a:r>
              <a:rPr lang="en-US" dirty="0">
                <a:latin typeface="+mn-lt"/>
              </a:rPr>
              <a:t>typically use a combination of </a:t>
            </a:r>
            <a:r>
              <a:rPr lang="en-US" b="1" u="sng" dirty="0">
                <a:latin typeface="+mn-lt"/>
              </a:rPr>
              <a:t>signature-based</a:t>
            </a:r>
            <a:r>
              <a:rPr lang="en-US" dirty="0">
                <a:latin typeface="+mn-lt"/>
              </a:rPr>
              <a:t> and </a:t>
            </a:r>
            <a:r>
              <a:rPr lang="en-US" b="1" u="sng" dirty="0">
                <a:latin typeface="+mn-lt"/>
              </a:rPr>
              <a:t>behavioral-based</a:t>
            </a:r>
            <a:r>
              <a:rPr lang="en-US" dirty="0">
                <a:latin typeface="+mn-lt"/>
              </a:rPr>
              <a:t> analysis to detect and prevent attacks on the host. </a:t>
            </a:r>
            <a:endParaRPr lang="en-US" dirty="0" smtClean="0">
              <a:latin typeface="+mn-lt"/>
            </a:endParaRPr>
          </a:p>
          <a:p>
            <a:pPr algn="just">
              <a:buFont typeface="Arial" panose="020B0604020202020204" pitchFamily="34" charset="0"/>
              <a:buChar char="•"/>
            </a:pPr>
            <a:r>
              <a:rPr lang="en-US" dirty="0" smtClean="0">
                <a:latin typeface="+mn-lt"/>
              </a:rPr>
              <a:t>HIPS </a:t>
            </a:r>
            <a:r>
              <a:rPr lang="en-US" dirty="0">
                <a:latin typeface="+mn-lt"/>
              </a:rPr>
              <a:t>can detect attacks that bypass network-based security measures, such as malware that is delivered through a USB drive or phishing emails</a:t>
            </a:r>
            <a:r>
              <a:rPr lang="en-US" dirty="0" smtClean="0">
                <a:latin typeface="+mn-lt"/>
              </a:rPr>
              <a:t>.</a:t>
            </a:r>
            <a:endParaRPr lang="en-US" dirty="0">
              <a:latin typeface="+mn-lt"/>
            </a:endParaRPr>
          </a:p>
        </p:txBody>
      </p:sp>
    </p:spTree>
    <p:extLst>
      <p:ext uri="{BB962C8B-B14F-4D97-AF65-F5344CB8AC3E}">
        <p14:creationId xmlns:p14="http://schemas.microsoft.com/office/powerpoint/2010/main" val="20136788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Intrusion Prevention </a:t>
            </a:r>
            <a:r>
              <a:rPr lang="en-US" b="1" dirty="0" smtClean="0">
                <a:latin typeface="Arial" panose="020B0604020202020204" pitchFamily="34" charset="0"/>
                <a:cs typeface="Arial" panose="020B0604020202020204" pitchFamily="34" charset="0"/>
              </a:rPr>
              <a:t>Systems</a:t>
            </a:r>
            <a:endParaRPr lang="ar-JO" dirty="0"/>
          </a:p>
        </p:txBody>
      </p:sp>
      <p:sp>
        <p:nvSpPr>
          <p:cNvPr id="3" name="Content Placeholder 2"/>
          <p:cNvSpPr>
            <a:spLocks noGrp="1"/>
          </p:cNvSpPr>
          <p:nvPr>
            <p:ph idx="1"/>
          </p:nvPr>
        </p:nvSpPr>
        <p:spPr/>
        <p:txBody>
          <a:bodyPr/>
          <a:lstStyle/>
          <a:p>
            <a:pPr algn="just"/>
            <a:r>
              <a:rPr lang="en-US" b="1" dirty="0" smtClean="0"/>
              <a:t>Network-based </a:t>
            </a:r>
            <a:r>
              <a:rPr lang="en-US" b="1" dirty="0"/>
              <a:t>IPS</a:t>
            </a:r>
            <a:r>
              <a:rPr lang="en-US" dirty="0"/>
              <a:t>: This type of IPS is placed at the </a:t>
            </a:r>
            <a:r>
              <a:rPr lang="en-US" dirty="0">
                <a:solidFill>
                  <a:srgbClr val="FF0000"/>
                </a:solidFill>
              </a:rPr>
              <a:t>network perimeter</a:t>
            </a:r>
            <a:r>
              <a:rPr lang="en-US" dirty="0"/>
              <a:t> or </a:t>
            </a:r>
            <a:r>
              <a:rPr lang="en-US" dirty="0">
                <a:solidFill>
                  <a:srgbClr val="FF0000"/>
                </a:solidFill>
              </a:rPr>
              <a:t>inside the network</a:t>
            </a:r>
            <a:r>
              <a:rPr lang="en-US" dirty="0"/>
              <a:t> to monitor and analyze network traffic. </a:t>
            </a:r>
            <a:endParaRPr lang="en-US" dirty="0" smtClean="0"/>
          </a:p>
          <a:p>
            <a:pPr algn="just"/>
            <a:r>
              <a:rPr lang="en-US" dirty="0" smtClean="0"/>
              <a:t>NIPS </a:t>
            </a:r>
            <a:r>
              <a:rPr lang="en-US" dirty="0"/>
              <a:t>can detect and prevent attacks before they reach the targeted host or endpoint. </a:t>
            </a:r>
            <a:endParaRPr lang="en-US" dirty="0" smtClean="0"/>
          </a:p>
          <a:p>
            <a:pPr algn="just"/>
            <a:r>
              <a:rPr lang="en-US" dirty="0" smtClean="0"/>
              <a:t>NIPS </a:t>
            </a:r>
            <a:r>
              <a:rPr lang="en-US" dirty="0"/>
              <a:t>typically use </a:t>
            </a:r>
            <a:r>
              <a:rPr lang="en-US" b="1" u="sng" dirty="0"/>
              <a:t>signature-based</a:t>
            </a:r>
            <a:r>
              <a:rPr lang="en-US" dirty="0"/>
              <a:t> and </a:t>
            </a:r>
            <a:r>
              <a:rPr lang="en-US" b="1" u="sng" dirty="0"/>
              <a:t>anomaly-based</a:t>
            </a:r>
            <a:r>
              <a:rPr lang="en-US" dirty="0"/>
              <a:t> analysis to identify malicious traffic patterns, such as port scanning, brute force attacks, or denial-of-service attacks.</a:t>
            </a:r>
          </a:p>
          <a:p>
            <a:endParaRPr lang="ar-JO" dirty="0"/>
          </a:p>
        </p:txBody>
      </p:sp>
    </p:spTree>
    <p:extLst>
      <p:ext uri="{BB962C8B-B14F-4D97-AF65-F5344CB8AC3E}">
        <p14:creationId xmlns:p14="http://schemas.microsoft.com/office/powerpoint/2010/main" val="9948652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488896"/>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Intrusion Prevention Systems</a:t>
            </a:r>
          </a:p>
        </p:txBody>
      </p:sp>
      <p:sp>
        <p:nvSpPr>
          <p:cNvPr id="3" name="Content Placeholder 2"/>
          <p:cNvSpPr>
            <a:spLocks noGrp="1"/>
          </p:cNvSpPr>
          <p:nvPr>
            <p:ph idx="1"/>
          </p:nvPr>
        </p:nvSpPr>
        <p:spPr>
          <a:xfrm>
            <a:off x="1066800" y="1952060"/>
            <a:ext cx="10058400" cy="4023360"/>
          </a:xfrm>
        </p:spPr>
        <p:txBody>
          <a:bodyPr>
            <a:normAutofit/>
          </a:bodyPr>
          <a:lstStyle/>
          <a:p>
            <a:pPr algn="just">
              <a:buFont typeface="Arial" panose="020B0604020202020204" pitchFamily="34" charset="0"/>
              <a:buChar char="•"/>
            </a:pPr>
            <a:r>
              <a:rPr lang="en-US" b="1" dirty="0">
                <a:latin typeface="+mn-lt"/>
              </a:rPr>
              <a:t>Content-based IPS</a:t>
            </a:r>
            <a:r>
              <a:rPr lang="en-US" dirty="0">
                <a:latin typeface="+mn-lt"/>
              </a:rPr>
              <a:t>: This type of IPS is designed to inspect and analyze </a:t>
            </a:r>
            <a:r>
              <a:rPr lang="en-US" b="1" u="sng" dirty="0">
                <a:latin typeface="+mn-lt"/>
              </a:rPr>
              <a:t>the content of network traffic</a:t>
            </a:r>
            <a:r>
              <a:rPr lang="en-US" dirty="0">
                <a:latin typeface="+mn-lt"/>
              </a:rPr>
              <a:t>, such as email messages, web pages, or file transfers. </a:t>
            </a:r>
            <a:endParaRPr lang="en-US" dirty="0" smtClean="0">
              <a:latin typeface="+mn-lt"/>
            </a:endParaRPr>
          </a:p>
          <a:p>
            <a:pPr algn="just">
              <a:buFont typeface="Arial" panose="020B0604020202020204" pitchFamily="34" charset="0"/>
              <a:buChar char="•"/>
            </a:pPr>
            <a:r>
              <a:rPr lang="en-US" dirty="0" smtClean="0">
                <a:latin typeface="+mn-lt"/>
              </a:rPr>
              <a:t>CIPS </a:t>
            </a:r>
            <a:r>
              <a:rPr lang="en-US" dirty="0">
                <a:latin typeface="+mn-lt"/>
              </a:rPr>
              <a:t>can detect and prevent attacks that use </a:t>
            </a:r>
            <a:r>
              <a:rPr lang="en-US" dirty="0">
                <a:solidFill>
                  <a:srgbClr val="FF0000"/>
                </a:solidFill>
                <a:latin typeface="+mn-lt"/>
              </a:rPr>
              <a:t>specific keywords</a:t>
            </a:r>
            <a:r>
              <a:rPr lang="en-US" dirty="0">
                <a:latin typeface="+mn-lt"/>
              </a:rPr>
              <a:t>, </a:t>
            </a:r>
            <a:r>
              <a:rPr lang="en-US" dirty="0">
                <a:solidFill>
                  <a:srgbClr val="FF0000"/>
                </a:solidFill>
                <a:latin typeface="+mn-lt"/>
              </a:rPr>
              <a:t>file types</a:t>
            </a:r>
            <a:r>
              <a:rPr lang="en-US" dirty="0">
                <a:latin typeface="+mn-lt"/>
              </a:rPr>
              <a:t>, or </a:t>
            </a:r>
            <a:r>
              <a:rPr lang="en-US" dirty="0">
                <a:solidFill>
                  <a:srgbClr val="FF0000"/>
                </a:solidFill>
                <a:latin typeface="+mn-lt"/>
              </a:rPr>
              <a:t>network protocols</a:t>
            </a:r>
            <a:r>
              <a:rPr lang="en-US" dirty="0">
                <a:latin typeface="+mn-lt"/>
              </a:rPr>
              <a:t>. </a:t>
            </a:r>
            <a:endParaRPr lang="en-US" dirty="0" smtClean="0">
              <a:latin typeface="+mn-lt"/>
            </a:endParaRPr>
          </a:p>
          <a:p>
            <a:pPr algn="just">
              <a:buFont typeface="Arial" panose="020B0604020202020204" pitchFamily="34" charset="0"/>
              <a:buChar char="•"/>
            </a:pPr>
            <a:r>
              <a:rPr lang="en-US" dirty="0" smtClean="0">
                <a:latin typeface="+mn-lt"/>
              </a:rPr>
              <a:t>CIPS </a:t>
            </a:r>
            <a:r>
              <a:rPr lang="en-US" dirty="0">
                <a:latin typeface="+mn-lt"/>
              </a:rPr>
              <a:t>typically use </a:t>
            </a:r>
            <a:r>
              <a:rPr lang="en-US" b="1" u="sng" dirty="0">
                <a:solidFill>
                  <a:srgbClr val="FF0000"/>
                </a:solidFill>
                <a:latin typeface="+mn-lt"/>
              </a:rPr>
              <a:t>signature-based</a:t>
            </a:r>
            <a:r>
              <a:rPr lang="en-US" dirty="0">
                <a:latin typeface="+mn-lt"/>
              </a:rPr>
              <a:t> and </a:t>
            </a:r>
            <a:r>
              <a:rPr lang="en-US" b="1" u="sng" dirty="0">
                <a:solidFill>
                  <a:srgbClr val="FF0000"/>
                </a:solidFill>
                <a:latin typeface="+mn-lt"/>
              </a:rPr>
              <a:t>heuristic-based</a:t>
            </a:r>
            <a:r>
              <a:rPr lang="en-US" dirty="0">
                <a:latin typeface="+mn-lt"/>
              </a:rPr>
              <a:t> analysis to identify suspicious content, such as spam, phishing, or malware</a:t>
            </a:r>
            <a:r>
              <a:rPr lang="en-US" dirty="0" smtClean="0">
                <a:latin typeface="+mn-lt"/>
              </a:rPr>
              <a:t>.</a:t>
            </a:r>
            <a:endParaRPr lang="en-US" dirty="0">
              <a:latin typeface="+mn-lt"/>
            </a:endParaRPr>
          </a:p>
        </p:txBody>
      </p:sp>
    </p:spTree>
    <p:extLst>
      <p:ext uri="{BB962C8B-B14F-4D97-AF65-F5344CB8AC3E}">
        <p14:creationId xmlns:p14="http://schemas.microsoft.com/office/powerpoint/2010/main" val="425056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Intrusion Prevention </a:t>
            </a:r>
            <a:r>
              <a:rPr lang="en-US" b="1" dirty="0" smtClean="0">
                <a:latin typeface="Arial" panose="020B0604020202020204" pitchFamily="34" charset="0"/>
                <a:cs typeface="Arial" panose="020B0604020202020204" pitchFamily="34" charset="0"/>
              </a:rPr>
              <a:t>Systems</a:t>
            </a:r>
            <a:endParaRPr lang="ar-JO" dirty="0"/>
          </a:p>
        </p:txBody>
      </p:sp>
      <p:sp>
        <p:nvSpPr>
          <p:cNvPr id="3" name="Content Placeholder 2"/>
          <p:cNvSpPr>
            <a:spLocks noGrp="1"/>
          </p:cNvSpPr>
          <p:nvPr>
            <p:ph idx="1"/>
          </p:nvPr>
        </p:nvSpPr>
        <p:spPr/>
        <p:txBody>
          <a:bodyPr/>
          <a:lstStyle/>
          <a:p>
            <a:pPr algn="just"/>
            <a:r>
              <a:rPr lang="en-US" b="1" dirty="0" smtClean="0"/>
              <a:t>Rate-based </a:t>
            </a:r>
            <a:r>
              <a:rPr lang="en-US" b="1" dirty="0"/>
              <a:t>IPS</a:t>
            </a:r>
            <a:r>
              <a:rPr lang="en-US" dirty="0"/>
              <a:t>: This type of IPS is focused on preventing d</a:t>
            </a:r>
            <a:r>
              <a:rPr lang="en-US" b="1" u="sng" dirty="0">
                <a:solidFill>
                  <a:srgbClr val="FF0000"/>
                </a:solidFill>
              </a:rPr>
              <a:t>enial-of-service</a:t>
            </a:r>
            <a:r>
              <a:rPr lang="en-US" dirty="0"/>
              <a:t> attacks by </a:t>
            </a:r>
            <a:r>
              <a:rPr lang="en-US" u="sng" dirty="0"/>
              <a:t>limiting the rate</a:t>
            </a:r>
            <a:r>
              <a:rPr lang="en-US" dirty="0"/>
              <a:t> or </a:t>
            </a:r>
            <a:r>
              <a:rPr lang="en-US" u="sng" dirty="0"/>
              <a:t>volume</a:t>
            </a:r>
            <a:r>
              <a:rPr lang="en-US" dirty="0"/>
              <a:t> of network traffic</a:t>
            </a:r>
            <a:r>
              <a:rPr lang="en-US" dirty="0" smtClean="0"/>
              <a:t>.</a:t>
            </a:r>
          </a:p>
          <a:p>
            <a:pPr algn="just"/>
            <a:r>
              <a:rPr lang="en-US" dirty="0" smtClean="0"/>
              <a:t> </a:t>
            </a:r>
            <a:r>
              <a:rPr lang="en-US" dirty="0"/>
              <a:t>RIPS can detect and prevent attacks that flood the network with a large number of packets or connections. </a:t>
            </a:r>
            <a:endParaRPr lang="en-US" dirty="0" smtClean="0"/>
          </a:p>
          <a:p>
            <a:pPr algn="just"/>
            <a:r>
              <a:rPr lang="en-US" dirty="0" smtClean="0"/>
              <a:t>RIPS </a:t>
            </a:r>
            <a:r>
              <a:rPr lang="en-US" dirty="0"/>
              <a:t>typically use </a:t>
            </a:r>
            <a:r>
              <a:rPr lang="en-US" b="1" u="sng" dirty="0">
                <a:solidFill>
                  <a:srgbClr val="FF0000"/>
                </a:solidFill>
              </a:rPr>
              <a:t>threshold-based</a:t>
            </a:r>
            <a:r>
              <a:rPr lang="en-US" dirty="0"/>
              <a:t> and </a:t>
            </a:r>
            <a:r>
              <a:rPr lang="en-US" b="1" u="sng" dirty="0">
                <a:solidFill>
                  <a:srgbClr val="FF0000"/>
                </a:solidFill>
              </a:rPr>
              <a:t>statistical-based</a:t>
            </a:r>
            <a:r>
              <a:rPr lang="en-US" dirty="0"/>
              <a:t> analysis to control the flow of traffic, such as limiting the number of connections per IP address or blocking traffic from known malicious sources.</a:t>
            </a:r>
          </a:p>
          <a:p>
            <a:endParaRPr lang="ar-JO" dirty="0"/>
          </a:p>
        </p:txBody>
      </p:sp>
    </p:spTree>
    <p:extLst>
      <p:ext uri="{BB962C8B-B14F-4D97-AF65-F5344CB8AC3E}">
        <p14:creationId xmlns:p14="http://schemas.microsoft.com/office/powerpoint/2010/main" val="4213654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655479" y="308143"/>
            <a:ext cx="7932561"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Access Control</a:t>
            </a:r>
          </a:p>
        </p:txBody>
      </p:sp>
      <p:sp>
        <p:nvSpPr>
          <p:cNvPr id="9" name="TextBox 8"/>
          <p:cNvSpPr txBox="1"/>
          <p:nvPr/>
        </p:nvSpPr>
        <p:spPr>
          <a:xfrm>
            <a:off x="513385" y="892736"/>
            <a:ext cx="10706685" cy="6370975"/>
          </a:xfrm>
          <a:prstGeom prst="rect">
            <a:avLst/>
          </a:prstGeom>
          <a:noFill/>
        </p:spPr>
        <p:txBody>
          <a:bodyPr wrap="square" rtlCol="0">
            <a:spAutoFit/>
          </a:bodyPr>
          <a:lstStyle/>
          <a:p>
            <a:pPr marL="434553" indent="-434553" algn="just">
              <a:buFont typeface="Arial" panose="020B0604020202020204" pitchFamily="34" charset="0"/>
              <a:buChar char="•"/>
            </a:pPr>
            <a:r>
              <a:rPr lang="en-US" sz="2400" b="1" dirty="0">
                <a:latin typeface="Arial" panose="020B0604020202020204" pitchFamily="34" charset="0"/>
                <a:cs typeface="Arial" panose="020B0604020202020204" pitchFamily="34" charset="0"/>
              </a:rPr>
              <a:t>Preventive Controls</a:t>
            </a:r>
            <a:r>
              <a:rPr lang="en-US" sz="2400" dirty="0">
                <a:latin typeface="Arial" panose="020B0604020202020204" pitchFamily="34" charset="0"/>
                <a:cs typeface="Arial" panose="020B0604020202020204" pitchFamily="34" charset="0"/>
              </a:rPr>
              <a:t>: These are designed to stop an unauthorized activity </a:t>
            </a:r>
            <a:r>
              <a:rPr lang="en-US" sz="2400" u="sng" dirty="0">
                <a:latin typeface="Arial" panose="020B0604020202020204" pitchFamily="34" charset="0"/>
                <a:cs typeface="Arial" panose="020B0604020202020204" pitchFamily="34" charset="0"/>
              </a:rPr>
              <a:t>before</a:t>
            </a:r>
            <a:r>
              <a:rPr lang="en-US" sz="2400" dirty="0">
                <a:latin typeface="Arial" panose="020B0604020202020204" pitchFamily="34" charset="0"/>
                <a:cs typeface="Arial" panose="020B0604020202020204" pitchFamily="34" charset="0"/>
              </a:rPr>
              <a:t> it occurs, such as access controls, authentication mechanisms, and encryption.</a:t>
            </a:r>
          </a:p>
          <a:p>
            <a:pPr marL="434553" indent="-434553" algn="just">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34553" indent="-434553" algn="just">
              <a:buFont typeface="Arial" panose="020B0604020202020204" pitchFamily="34" charset="0"/>
              <a:buChar char="•"/>
            </a:pPr>
            <a:r>
              <a:rPr lang="en-US" sz="2400" b="1" dirty="0">
                <a:latin typeface="Arial" panose="020B0604020202020204" pitchFamily="34" charset="0"/>
                <a:cs typeface="Arial" panose="020B0604020202020204" pitchFamily="34" charset="0"/>
              </a:rPr>
              <a:t>Detective Controls</a:t>
            </a:r>
            <a:r>
              <a:rPr lang="en-US" sz="2400" dirty="0">
                <a:latin typeface="Arial" panose="020B0604020202020204" pitchFamily="34" charset="0"/>
                <a:cs typeface="Arial" panose="020B0604020202020204" pitchFamily="34" charset="0"/>
              </a:rPr>
              <a:t>: These are designed to </a:t>
            </a:r>
            <a:r>
              <a:rPr lang="en-US" sz="2400" u="sng" dirty="0">
                <a:latin typeface="Arial" panose="020B0604020202020204" pitchFamily="34" charset="0"/>
                <a:cs typeface="Arial" panose="020B0604020202020204" pitchFamily="34" charset="0"/>
              </a:rPr>
              <a:t>detect and respond</a:t>
            </a:r>
            <a:r>
              <a:rPr lang="en-US" sz="2400" dirty="0">
                <a:latin typeface="Arial" panose="020B0604020202020204" pitchFamily="34" charset="0"/>
                <a:cs typeface="Arial" panose="020B0604020202020204" pitchFamily="34" charset="0"/>
              </a:rPr>
              <a:t> to unauthorized activities or incidents after they have occurred, such as intrusion detection systems and security information and event management (SIEM) tools.</a:t>
            </a:r>
          </a:p>
          <a:p>
            <a:pPr marL="434553" indent="-434553" algn="just">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34553" indent="-434553" algn="just">
              <a:buFont typeface="Arial" panose="020B0604020202020204" pitchFamily="34" charset="0"/>
              <a:buChar char="•"/>
            </a:pPr>
            <a:r>
              <a:rPr lang="en-US" sz="2400" b="1" dirty="0">
                <a:latin typeface="Arial" panose="020B0604020202020204" pitchFamily="34" charset="0"/>
                <a:cs typeface="Arial" panose="020B0604020202020204" pitchFamily="34" charset="0"/>
              </a:rPr>
              <a:t>Corrective Controls</a:t>
            </a:r>
            <a:r>
              <a:rPr lang="en-US" sz="2400" dirty="0">
                <a:latin typeface="Arial" panose="020B0604020202020204" pitchFamily="34" charset="0"/>
                <a:cs typeface="Arial" panose="020B0604020202020204" pitchFamily="34" charset="0"/>
              </a:rPr>
              <a:t>: These are designed to </a:t>
            </a:r>
            <a:r>
              <a:rPr lang="en-US" sz="2400" u="sng" dirty="0">
                <a:latin typeface="Arial" panose="020B0604020202020204" pitchFamily="34" charset="0"/>
                <a:cs typeface="Arial" panose="020B0604020202020204" pitchFamily="34" charset="0"/>
              </a:rPr>
              <a:t>correct or mitigate</a:t>
            </a:r>
            <a:r>
              <a:rPr lang="en-US" sz="2400" dirty="0">
                <a:latin typeface="Arial" panose="020B0604020202020204" pitchFamily="34" charset="0"/>
                <a:cs typeface="Arial" panose="020B0604020202020204" pitchFamily="34" charset="0"/>
              </a:rPr>
              <a:t> the impact of unauthorized activities or incidents, such as patching systems and restoring backups.</a:t>
            </a:r>
          </a:p>
          <a:p>
            <a:pPr marL="434553" indent="-434553" algn="just">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434553" indent="-434553" algn="just">
              <a:buFont typeface="Arial" panose="020B0604020202020204" pitchFamily="34" charset="0"/>
              <a:buChar char="•"/>
            </a:pPr>
            <a:r>
              <a:rPr lang="en-US" sz="2400" b="1" dirty="0">
                <a:latin typeface="Arial" panose="020B0604020202020204" pitchFamily="34" charset="0"/>
                <a:cs typeface="Arial" panose="020B0604020202020204" pitchFamily="34" charset="0"/>
              </a:rPr>
              <a:t>Deterrent Controls</a:t>
            </a:r>
            <a:r>
              <a:rPr lang="en-US" sz="2400" dirty="0">
                <a:latin typeface="Arial" panose="020B0604020202020204" pitchFamily="34" charset="0"/>
                <a:cs typeface="Arial" panose="020B0604020202020204" pitchFamily="34" charset="0"/>
              </a:rPr>
              <a:t>: These are designed to </a:t>
            </a:r>
            <a:r>
              <a:rPr lang="en-US" sz="2400" u="sng" dirty="0">
                <a:latin typeface="Arial" panose="020B0604020202020204" pitchFamily="34" charset="0"/>
                <a:cs typeface="Arial" panose="020B0604020202020204" pitchFamily="34" charset="0"/>
              </a:rPr>
              <a:t>discourage potential</a:t>
            </a:r>
            <a:r>
              <a:rPr lang="en-US" sz="2400" dirty="0">
                <a:latin typeface="Arial" panose="020B0604020202020204" pitchFamily="34" charset="0"/>
                <a:cs typeface="Arial" panose="020B0604020202020204" pitchFamily="34" charset="0"/>
              </a:rPr>
              <a:t> attackers or intruders from attempting unauthorized activities, such as security cameras and warning banners.</a:t>
            </a:r>
          </a:p>
          <a:p>
            <a:pPr marL="434553" indent="-434553" algn="just">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4175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19442" y="399310"/>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IDS/IPS Examples</a:t>
            </a:r>
          </a:p>
        </p:txBody>
      </p:sp>
      <p:sp>
        <p:nvSpPr>
          <p:cNvPr id="3" name="Content Placeholder 2"/>
          <p:cNvSpPr>
            <a:spLocks noGrp="1"/>
          </p:cNvSpPr>
          <p:nvPr>
            <p:ph idx="1"/>
          </p:nvPr>
        </p:nvSpPr>
        <p:spPr>
          <a:xfrm>
            <a:off x="977471" y="1808464"/>
            <a:ext cx="9994515" cy="4650226"/>
          </a:xfrm>
        </p:spPr>
        <p:txBody>
          <a:bodyPr>
            <a:normAutofit/>
          </a:bodyPr>
          <a:lstStyle/>
          <a:p>
            <a:r>
              <a:rPr lang="en-US" sz="3232" dirty="0">
                <a:latin typeface="+mn-lt"/>
              </a:rPr>
              <a:t>Anomaly</a:t>
            </a:r>
          </a:p>
          <a:p>
            <a:pPr lvl="1"/>
            <a:r>
              <a:rPr lang="en-US" sz="2756" dirty="0">
                <a:latin typeface="+mn-lt"/>
              </a:rPr>
              <a:t>Multiple failed logins</a:t>
            </a:r>
          </a:p>
          <a:p>
            <a:pPr lvl="1"/>
            <a:r>
              <a:rPr lang="en-US" sz="2756" dirty="0">
                <a:latin typeface="+mn-lt"/>
              </a:rPr>
              <a:t>User logged in at unusual times</a:t>
            </a:r>
          </a:p>
          <a:p>
            <a:pPr lvl="1"/>
            <a:r>
              <a:rPr lang="en-US" sz="2756" dirty="0">
                <a:latin typeface="+mn-lt"/>
              </a:rPr>
              <a:t>Unexplained changes to system clocks</a:t>
            </a:r>
          </a:p>
          <a:p>
            <a:pPr lvl="1"/>
            <a:r>
              <a:rPr lang="en-US" sz="2756" dirty="0">
                <a:latin typeface="+mn-lt"/>
              </a:rPr>
              <a:t>Unusual number of error messages</a:t>
            </a:r>
          </a:p>
          <a:p>
            <a:pPr lvl="1"/>
            <a:r>
              <a:rPr lang="en-US" sz="2756" dirty="0">
                <a:latin typeface="+mn-lt"/>
              </a:rPr>
              <a:t>Unexplained system </a:t>
            </a:r>
            <a:r>
              <a:rPr lang="en-US" sz="2756" dirty="0" smtClean="0">
                <a:latin typeface="+mn-lt"/>
              </a:rPr>
              <a:t>shutdowns/restarts</a:t>
            </a:r>
            <a:endParaRPr lang="en-US" sz="2756" dirty="0">
              <a:latin typeface="+mn-lt"/>
            </a:endParaRPr>
          </a:p>
        </p:txBody>
      </p:sp>
    </p:spTree>
    <p:extLst>
      <p:ext uri="{BB962C8B-B14F-4D97-AF65-F5344CB8AC3E}">
        <p14:creationId xmlns:p14="http://schemas.microsoft.com/office/powerpoint/2010/main" val="21347146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IDS/IPS </a:t>
            </a:r>
            <a:r>
              <a:rPr lang="en-US" b="1" dirty="0" smtClean="0">
                <a:latin typeface="Arial" panose="020B0604020202020204" pitchFamily="34" charset="0"/>
                <a:cs typeface="Arial" panose="020B0604020202020204" pitchFamily="34" charset="0"/>
              </a:rPr>
              <a:t>Examples</a:t>
            </a:r>
            <a:endParaRPr lang="ar-JO" dirty="0"/>
          </a:p>
        </p:txBody>
      </p:sp>
      <p:sp>
        <p:nvSpPr>
          <p:cNvPr id="3" name="Content Placeholder 2"/>
          <p:cNvSpPr>
            <a:spLocks noGrp="1"/>
          </p:cNvSpPr>
          <p:nvPr>
            <p:ph idx="1"/>
          </p:nvPr>
        </p:nvSpPr>
        <p:spPr/>
        <p:txBody>
          <a:bodyPr>
            <a:normAutofit/>
          </a:bodyPr>
          <a:lstStyle/>
          <a:p>
            <a:r>
              <a:rPr lang="en-US" sz="3232" dirty="0"/>
              <a:t>Response</a:t>
            </a:r>
          </a:p>
          <a:p>
            <a:pPr lvl="1"/>
            <a:r>
              <a:rPr lang="en-US" sz="2756" dirty="0"/>
              <a:t>Dropping suspicious packets</a:t>
            </a:r>
          </a:p>
          <a:p>
            <a:pPr lvl="1"/>
            <a:r>
              <a:rPr lang="en-US" sz="2756" dirty="0"/>
              <a:t>Denying access to suspicious users</a:t>
            </a:r>
          </a:p>
          <a:p>
            <a:pPr lvl="1"/>
            <a:r>
              <a:rPr lang="en-US" sz="2756" dirty="0"/>
              <a:t>Reporting suspicions to other system hosts/firewalls</a:t>
            </a:r>
          </a:p>
          <a:p>
            <a:pPr lvl="1"/>
            <a:r>
              <a:rPr lang="en-US" sz="2756" dirty="0"/>
              <a:t>Changing IDS configurations</a:t>
            </a:r>
          </a:p>
          <a:p>
            <a:endParaRPr lang="ar-JO" dirty="0"/>
          </a:p>
        </p:txBody>
      </p:sp>
    </p:spTree>
    <p:extLst>
      <p:ext uri="{BB962C8B-B14F-4D97-AF65-F5344CB8AC3E}">
        <p14:creationId xmlns:p14="http://schemas.microsoft.com/office/powerpoint/2010/main" val="20045396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latin typeface="Arial" panose="020B0604020202020204" pitchFamily="34" charset="0"/>
                <a:cs typeface="Arial" panose="020B0604020202020204" pitchFamily="34" charset="0"/>
              </a:rPr>
              <a:t>IDS/IPS Examples</a:t>
            </a:r>
            <a:endParaRPr lang="ar-JO" dirty="0"/>
          </a:p>
        </p:txBody>
      </p:sp>
      <p:sp>
        <p:nvSpPr>
          <p:cNvPr id="3" name="Content Placeholder 2"/>
          <p:cNvSpPr>
            <a:spLocks noGrp="1"/>
          </p:cNvSpPr>
          <p:nvPr>
            <p:ph idx="1"/>
          </p:nvPr>
        </p:nvSpPr>
        <p:spPr/>
        <p:txBody>
          <a:bodyPr/>
          <a:lstStyle/>
          <a:p>
            <a:r>
              <a:rPr lang="en-US" sz="3232" dirty="0" smtClean="0"/>
              <a:t>Alert</a:t>
            </a:r>
            <a:endParaRPr lang="en-US" sz="2756" dirty="0"/>
          </a:p>
          <a:p>
            <a:pPr lvl="1"/>
            <a:r>
              <a:rPr lang="en-US" sz="2756" dirty="0"/>
              <a:t>Email</a:t>
            </a:r>
          </a:p>
          <a:p>
            <a:pPr lvl="1"/>
            <a:r>
              <a:rPr lang="en-US" sz="2756" dirty="0"/>
              <a:t>Pager</a:t>
            </a:r>
          </a:p>
          <a:p>
            <a:pPr lvl="1"/>
            <a:r>
              <a:rPr lang="en-US" sz="2756" dirty="0"/>
              <a:t>Audible alarm</a:t>
            </a:r>
          </a:p>
          <a:p>
            <a:endParaRPr lang="ar-JO" dirty="0"/>
          </a:p>
        </p:txBody>
      </p:sp>
    </p:spTree>
    <p:extLst>
      <p:ext uri="{BB962C8B-B14F-4D97-AF65-F5344CB8AC3E}">
        <p14:creationId xmlns:p14="http://schemas.microsoft.com/office/powerpoint/2010/main" val="13911153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Access Control Assurance</a:t>
            </a:r>
          </a:p>
        </p:txBody>
      </p:sp>
      <p:sp>
        <p:nvSpPr>
          <p:cNvPr id="9" name="TextBox 8"/>
          <p:cNvSpPr txBox="1"/>
          <p:nvPr/>
        </p:nvSpPr>
        <p:spPr>
          <a:xfrm>
            <a:off x="1183237" y="2202802"/>
            <a:ext cx="10689644" cy="1320746"/>
          </a:xfrm>
          <a:prstGeom prst="rect">
            <a:avLst/>
          </a:prstGeom>
          <a:noFill/>
        </p:spPr>
        <p:txBody>
          <a:bodyPr wrap="square" rtlCol="0">
            <a:spAutoFit/>
          </a:bodyPr>
          <a:lstStyle/>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Audit trail monitoring</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Vulnerability assessment tools</a:t>
            </a:r>
          </a:p>
        </p:txBody>
      </p:sp>
    </p:spTree>
    <p:extLst>
      <p:ext uri="{BB962C8B-B14F-4D97-AF65-F5344CB8AC3E}">
        <p14:creationId xmlns:p14="http://schemas.microsoft.com/office/powerpoint/2010/main" val="4510668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Penetration Testing Overview</a:t>
            </a:r>
          </a:p>
        </p:txBody>
      </p:sp>
      <p:sp>
        <p:nvSpPr>
          <p:cNvPr id="9" name="TextBox 8"/>
          <p:cNvSpPr txBox="1"/>
          <p:nvPr/>
        </p:nvSpPr>
        <p:spPr>
          <a:xfrm>
            <a:off x="1183238" y="1660543"/>
            <a:ext cx="10689644" cy="3777573"/>
          </a:xfrm>
          <a:prstGeom prst="rect">
            <a:avLst/>
          </a:prstGeom>
          <a:noFill/>
        </p:spPr>
        <p:txBody>
          <a:bodyPr wrap="square" rtlCol="0">
            <a:spAutoFit/>
          </a:bodyPr>
          <a:lstStyle/>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Definition</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Areas to test</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Methods of testing</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Testing procedures</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Testing hazards</a:t>
            </a:r>
          </a:p>
        </p:txBody>
      </p:sp>
    </p:spTree>
    <p:extLst>
      <p:ext uri="{BB962C8B-B14F-4D97-AF65-F5344CB8AC3E}">
        <p14:creationId xmlns:p14="http://schemas.microsoft.com/office/powerpoint/2010/main" val="15093053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Penetration Testing Overview</a:t>
            </a:r>
          </a:p>
        </p:txBody>
      </p:sp>
      <p:sp>
        <p:nvSpPr>
          <p:cNvPr id="9" name="TextBox 8"/>
          <p:cNvSpPr txBox="1"/>
          <p:nvPr/>
        </p:nvSpPr>
        <p:spPr>
          <a:xfrm>
            <a:off x="874892" y="1362830"/>
            <a:ext cx="10689644" cy="3416320"/>
          </a:xfrm>
          <a:prstGeom prst="rect">
            <a:avLst/>
          </a:prstGeom>
          <a:noFill/>
        </p:spPr>
        <p:txBody>
          <a:bodyPr wrap="square" rtlCol="0">
            <a:spAutoFit/>
          </a:bodyPr>
          <a:lstStyle/>
          <a:p>
            <a:pPr marL="434553" indent="-434553">
              <a:buFont typeface="Arial" panose="020B0604020202020204" pitchFamily="34" charset="0"/>
              <a:buChar char="•"/>
            </a:pPr>
            <a:r>
              <a:rPr lang="en-US" sz="3200" dirty="0">
                <a:solidFill>
                  <a:srgbClr val="FF0000"/>
                </a:solidFill>
                <a:latin typeface="Arial" panose="020B0604020202020204" pitchFamily="34" charset="0"/>
                <a:cs typeface="Arial" panose="020B0604020202020204" pitchFamily="34" charset="0"/>
              </a:rPr>
              <a:t>What is Penetration Testing ?</a:t>
            </a:r>
          </a:p>
          <a:p>
            <a:pPr marL="434553" indent="-434553">
              <a:buFont typeface="Arial" panose="020B0604020202020204" pitchFamily="34" charset="0"/>
              <a:buChar char="•"/>
            </a:pPr>
            <a:endParaRPr lang="en-US" sz="3200" dirty="0">
              <a:solidFill>
                <a:srgbClr val="FF0000"/>
              </a:solidFill>
              <a:latin typeface="Arial" panose="020B0604020202020204" pitchFamily="34" charset="0"/>
              <a:cs typeface="Arial" panose="020B0604020202020204" pitchFamily="34" charset="0"/>
            </a:endParaRPr>
          </a:p>
          <a:p>
            <a:pPr algn="just"/>
            <a:r>
              <a:rPr lang="en-US" sz="3200" dirty="0">
                <a:latin typeface="Arial" panose="020B0604020202020204" pitchFamily="34" charset="0"/>
                <a:cs typeface="Arial" panose="020B0604020202020204" pitchFamily="34" charset="0"/>
              </a:rPr>
              <a:t>is a </a:t>
            </a:r>
            <a:r>
              <a:rPr lang="en-US" sz="3200" b="1" i="1" u="sng" dirty="0">
                <a:latin typeface="Arial" panose="020B0604020202020204" pitchFamily="34" charset="0"/>
                <a:cs typeface="Arial" panose="020B0604020202020204" pitchFamily="34" charset="0"/>
              </a:rPr>
              <a:t>simulated</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cyberattack </a:t>
            </a:r>
            <a:r>
              <a:rPr lang="en-US" sz="3200" dirty="0">
                <a:latin typeface="Arial" panose="020B0604020202020204" pitchFamily="34" charset="0"/>
                <a:cs typeface="Arial" panose="020B0604020202020204" pitchFamily="34" charset="0"/>
              </a:rPr>
              <a:t>against a computer system, network, or application in order to identify security weaknesses and vulnerabilities that could be exploited by malicious attackers.</a:t>
            </a:r>
          </a:p>
          <a:p>
            <a:pPr algn="just"/>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04163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Penetration Testing Overview</a:t>
            </a:r>
            <a:endParaRPr lang="ar-JO" dirty="0"/>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The </a:t>
            </a:r>
            <a:r>
              <a:rPr lang="en-US" sz="3200" dirty="0">
                <a:solidFill>
                  <a:srgbClr val="FF0000"/>
                </a:solidFill>
                <a:latin typeface="Arial" panose="020B0604020202020204" pitchFamily="34" charset="0"/>
                <a:cs typeface="Arial" panose="020B0604020202020204" pitchFamily="34" charset="0"/>
              </a:rPr>
              <a:t>main objective of penetration testing </a:t>
            </a:r>
            <a:r>
              <a:rPr lang="en-US" dirty="0">
                <a:latin typeface="Arial" panose="020B0604020202020204" pitchFamily="34" charset="0"/>
                <a:cs typeface="Arial" panose="020B0604020202020204" pitchFamily="34" charset="0"/>
              </a:rPr>
              <a:t>is to evaluate the security of a system by attempting to exploit its vulnerabilities in a controlled and safe manner.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process involves various techniques such </a:t>
            </a:r>
            <a:r>
              <a:rPr lang="en-US" dirty="0" smtClean="0">
                <a:latin typeface="Arial" panose="020B0604020202020204" pitchFamily="34" charset="0"/>
                <a:cs typeface="Arial" panose="020B0604020202020204" pitchFamily="34" charset="0"/>
              </a:rPr>
              <a:t>as:</a:t>
            </a:r>
          </a:p>
          <a:p>
            <a:pPr lvl="1">
              <a:buFont typeface="Wingdings" panose="05000000000000000000" pitchFamily="2" charset="2"/>
              <a:buChar char="ü"/>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scanning for open ports and services</a:t>
            </a:r>
            <a:r>
              <a:rPr lang="en-US" dirty="0" smtClean="0">
                <a:latin typeface="Arial" panose="020B0604020202020204" pitchFamily="34" charset="0"/>
                <a:cs typeface="Arial" panose="020B0604020202020204" pitchFamily="34" charset="0"/>
              </a:rPr>
              <a:t>,</a:t>
            </a:r>
          </a:p>
          <a:p>
            <a:pPr lvl="1">
              <a:buFont typeface="Wingdings" panose="05000000000000000000" pitchFamily="2" charset="2"/>
              <a:buChar char="ü"/>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attempting to bypass security controls</a:t>
            </a:r>
            <a:r>
              <a:rPr lang="en-US" dirty="0" smtClean="0">
                <a:latin typeface="Arial" panose="020B0604020202020204" pitchFamily="34" charset="0"/>
                <a:cs typeface="Arial" panose="020B0604020202020204" pitchFamily="34" charset="0"/>
              </a:rPr>
              <a:t>,</a:t>
            </a:r>
          </a:p>
          <a:p>
            <a:pPr lvl="1">
              <a:buFont typeface="Wingdings" panose="05000000000000000000" pitchFamily="2" charset="2"/>
              <a:buChar char="ü"/>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exploiting software vulnerabilities, </a:t>
            </a:r>
            <a:endParaRPr lang="en-US" dirty="0" smtClean="0">
              <a:latin typeface="Arial" panose="020B0604020202020204" pitchFamily="34" charset="0"/>
              <a:cs typeface="Arial" panose="020B0604020202020204" pitchFamily="34" charset="0"/>
            </a:endParaRPr>
          </a:p>
          <a:p>
            <a:pPr lvl="1">
              <a:buFont typeface="Wingdings" panose="05000000000000000000" pitchFamily="2" charset="2"/>
              <a:buChar char="ü"/>
            </a:pPr>
            <a:r>
              <a:rPr lang="en-US" dirty="0" smtClean="0">
                <a:latin typeface="Arial" panose="020B0604020202020204" pitchFamily="34" charset="0"/>
                <a:cs typeface="Arial" panose="020B0604020202020204" pitchFamily="34" charset="0"/>
              </a:rPr>
              <a:t>and </a:t>
            </a:r>
            <a:r>
              <a:rPr lang="en-US" dirty="0">
                <a:latin typeface="Arial" panose="020B0604020202020204" pitchFamily="34" charset="0"/>
                <a:cs typeface="Arial" panose="020B0604020202020204" pitchFamily="34" charset="0"/>
              </a:rPr>
              <a:t>using social engineering tactics to gain access to sensitive information.</a:t>
            </a:r>
          </a:p>
          <a:p>
            <a:endParaRPr lang="ar-JO" dirty="0"/>
          </a:p>
        </p:txBody>
      </p:sp>
    </p:spTree>
    <p:extLst>
      <p:ext uri="{BB962C8B-B14F-4D97-AF65-F5344CB8AC3E}">
        <p14:creationId xmlns:p14="http://schemas.microsoft.com/office/powerpoint/2010/main" val="18518909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Areas to Test</a:t>
            </a:r>
          </a:p>
        </p:txBody>
      </p:sp>
      <p:sp>
        <p:nvSpPr>
          <p:cNvPr id="9" name="TextBox 8"/>
          <p:cNvSpPr txBox="1"/>
          <p:nvPr/>
        </p:nvSpPr>
        <p:spPr>
          <a:xfrm>
            <a:off x="680485" y="1321643"/>
            <a:ext cx="11209438" cy="4617931"/>
          </a:xfrm>
          <a:prstGeom prst="rect">
            <a:avLst/>
          </a:prstGeom>
          <a:noFill/>
        </p:spPr>
        <p:txBody>
          <a:bodyPr wrap="square" rtlCol="0">
            <a:spAutoFit/>
          </a:bodyPr>
          <a:lstStyle/>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Application security</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Denial of Service (</a:t>
            </a:r>
            <a:r>
              <a:rPr lang="en-US" sz="2661" dirty="0" err="1">
                <a:latin typeface="Arial" panose="020B0604020202020204" pitchFamily="34" charset="0"/>
                <a:cs typeface="Arial" panose="020B0604020202020204" pitchFamily="34" charset="0"/>
              </a:rPr>
              <a:t>DoS</a:t>
            </a:r>
            <a:r>
              <a:rPr lang="en-US" sz="2661" dirty="0">
                <a:latin typeface="Arial" panose="020B0604020202020204" pitchFamily="34" charset="0"/>
                <a:cs typeface="Arial" panose="020B0604020202020204" pitchFamily="34" charset="0"/>
              </a:rPr>
              <a:t>)</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War dialing</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Wireless penetration</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Social engineering</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Private Branch Exchange </a:t>
            </a:r>
            <a:r>
              <a:rPr lang="en-US" sz="2800" b="0" i="0" dirty="0">
                <a:solidFill>
                  <a:srgbClr val="374151"/>
                </a:solidFill>
                <a:effectLst/>
                <a:latin typeface="Söhne"/>
              </a:rPr>
              <a:t>(</a:t>
            </a:r>
            <a:r>
              <a:rPr lang="en-US" sz="2661" dirty="0">
                <a:latin typeface="Arial" panose="020B0604020202020204" pitchFamily="34" charset="0"/>
                <a:cs typeface="Arial" panose="020B0604020202020204" pitchFamily="34" charset="0"/>
              </a:rPr>
              <a:t>PBX) and Internet Protocol (IP) telephony</a:t>
            </a:r>
          </a:p>
        </p:txBody>
      </p:sp>
    </p:spTree>
    <p:extLst>
      <p:ext uri="{BB962C8B-B14F-4D97-AF65-F5344CB8AC3E}">
        <p14:creationId xmlns:p14="http://schemas.microsoft.com/office/powerpoint/2010/main" val="20487816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Penetration Testing Methods</a:t>
            </a:r>
          </a:p>
        </p:txBody>
      </p:sp>
      <p:sp>
        <p:nvSpPr>
          <p:cNvPr id="9" name="TextBox 8"/>
          <p:cNvSpPr txBox="1"/>
          <p:nvPr/>
        </p:nvSpPr>
        <p:spPr>
          <a:xfrm>
            <a:off x="1183237" y="1490631"/>
            <a:ext cx="10706685" cy="1569660"/>
          </a:xfrm>
          <a:prstGeom prst="rect">
            <a:avLst/>
          </a:prstGeom>
          <a:noFill/>
        </p:spPr>
        <p:txBody>
          <a:bodyPr wrap="square" rtlCol="0">
            <a:spAutoFit/>
          </a:bodyPr>
          <a:lstStyle/>
          <a:p>
            <a:pPr marL="434553" indent="-434553">
              <a:buFont typeface="Arial" panose="020B0604020202020204" pitchFamily="34" charset="0"/>
              <a:buChar char="•"/>
            </a:pPr>
            <a:r>
              <a:rPr lang="en-US" sz="3200" dirty="0">
                <a:latin typeface="Arial" panose="020B0604020202020204" pitchFamily="34" charset="0"/>
                <a:cs typeface="Arial" panose="020B0604020202020204" pitchFamily="34" charset="0"/>
              </a:rPr>
              <a:t>Attack perspectives</a:t>
            </a:r>
          </a:p>
          <a:p>
            <a:pPr marL="891752" lvl="1" indent="-457200">
              <a:buFont typeface="Wingdings" panose="05000000000000000000" pitchFamily="2" charset="2"/>
              <a:buChar char="v"/>
            </a:pPr>
            <a:r>
              <a:rPr lang="en-US" sz="3200" dirty="0">
                <a:latin typeface="Arial" panose="020B0604020202020204" pitchFamily="34" charset="0"/>
                <a:cs typeface="Arial" panose="020B0604020202020204" pitchFamily="34" charset="0"/>
              </a:rPr>
              <a:t>External</a:t>
            </a:r>
          </a:p>
          <a:p>
            <a:pPr marL="891752" lvl="1" indent="-457200">
              <a:buFont typeface="Wingdings" panose="05000000000000000000" pitchFamily="2" charset="2"/>
              <a:buChar char="v"/>
            </a:pPr>
            <a:r>
              <a:rPr lang="en-US" sz="3200" dirty="0" smtClean="0">
                <a:latin typeface="Arial" panose="020B0604020202020204" pitchFamily="34" charset="0"/>
                <a:cs typeface="Arial" panose="020B0604020202020204" pitchFamily="34" charset="0"/>
              </a:rPr>
              <a:t>Internal</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72214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dirty="0">
                <a:latin typeface="Arial" panose="020B0604020202020204" pitchFamily="34" charset="0"/>
                <a:cs typeface="Arial" panose="020B0604020202020204" pitchFamily="34" charset="0"/>
              </a:rPr>
              <a:t>Penetration Testing Methods</a:t>
            </a:r>
          </a:p>
        </p:txBody>
      </p:sp>
      <p:sp>
        <p:nvSpPr>
          <p:cNvPr id="9" name="TextBox 8"/>
          <p:cNvSpPr txBox="1"/>
          <p:nvPr/>
        </p:nvSpPr>
        <p:spPr>
          <a:xfrm>
            <a:off x="1183237" y="1490631"/>
            <a:ext cx="10706685" cy="3046988"/>
          </a:xfrm>
          <a:prstGeom prst="rect">
            <a:avLst/>
          </a:prstGeom>
          <a:noFill/>
        </p:spPr>
        <p:txBody>
          <a:bodyPr wrap="square" rtlCol="0">
            <a:spAutoFit/>
          </a:bodyPr>
          <a:lstStyle/>
          <a:p>
            <a:pPr marL="434553" indent="-434553">
              <a:buFont typeface="Arial" panose="020B0604020202020204" pitchFamily="34" charset="0"/>
              <a:buChar char="•"/>
            </a:pPr>
            <a:r>
              <a:rPr lang="en-US" sz="3200" dirty="0" smtClean="0">
                <a:latin typeface="Arial" panose="020B0604020202020204" pitchFamily="34" charset="0"/>
                <a:cs typeface="Arial" panose="020B0604020202020204" pitchFamily="34" charset="0"/>
              </a:rPr>
              <a:t>Attack </a:t>
            </a:r>
            <a:r>
              <a:rPr lang="en-US" sz="3200" dirty="0">
                <a:latin typeface="Arial" panose="020B0604020202020204" pitchFamily="34" charset="0"/>
                <a:cs typeface="Arial" panose="020B0604020202020204" pitchFamily="34" charset="0"/>
              </a:rPr>
              <a:t>strategies (</a:t>
            </a:r>
            <a:r>
              <a:rPr lang="en-US" sz="3200" b="1" dirty="0">
                <a:solidFill>
                  <a:srgbClr val="FF0000"/>
                </a:solidFill>
                <a:latin typeface="Arial" panose="020B0604020202020204" pitchFamily="34" charset="0"/>
                <a:cs typeface="Arial" panose="020B0604020202020204" pitchFamily="34" charset="0"/>
              </a:rPr>
              <a:t>v. important</a:t>
            </a:r>
            <a:r>
              <a:rPr lang="en-US" sz="3200" dirty="0">
                <a:latin typeface="Arial" panose="020B0604020202020204" pitchFamily="34" charset="0"/>
                <a:cs typeface="Arial" panose="020B0604020202020204" pitchFamily="34" charset="0"/>
              </a:rPr>
              <a:t>)</a:t>
            </a:r>
          </a:p>
          <a:p>
            <a:pPr marL="891752" lvl="1" indent="-457200">
              <a:buFont typeface="Wingdings" panose="05000000000000000000" pitchFamily="2" charset="2"/>
              <a:buChar char="q"/>
            </a:pPr>
            <a:r>
              <a:rPr lang="en-US" sz="3200" dirty="0">
                <a:latin typeface="Arial" panose="020B0604020202020204" pitchFamily="34" charset="0"/>
                <a:cs typeface="Arial" panose="020B0604020202020204" pitchFamily="34" charset="0"/>
              </a:rPr>
              <a:t>Zero-knowledge</a:t>
            </a:r>
          </a:p>
          <a:p>
            <a:pPr marL="891752" lvl="1" indent="-457200">
              <a:buFont typeface="Wingdings" panose="05000000000000000000" pitchFamily="2" charset="2"/>
              <a:buChar char="q"/>
            </a:pPr>
            <a:r>
              <a:rPr lang="en-US" sz="3200" dirty="0">
                <a:latin typeface="Arial" panose="020B0604020202020204" pitchFamily="34" charset="0"/>
                <a:cs typeface="Arial" panose="020B0604020202020204" pitchFamily="34" charset="0"/>
              </a:rPr>
              <a:t>Partial-knowledge</a:t>
            </a:r>
          </a:p>
          <a:p>
            <a:pPr marL="891752" lvl="1" indent="-457200">
              <a:buFont typeface="Wingdings" panose="05000000000000000000" pitchFamily="2" charset="2"/>
              <a:buChar char="q"/>
            </a:pPr>
            <a:r>
              <a:rPr lang="en-US" sz="3200" dirty="0">
                <a:latin typeface="Arial" panose="020B0604020202020204" pitchFamily="34" charset="0"/>
                <a:cs typeface="Arial" panose="020B0604020202020204" pitchFamily="34" charset="0"/>
              </a:rPr>
              <a:t>Full-knowledge</a:t>
            </a:r>
          </a:p>
          <a:p>
            <a:pPr marL="891752" lvl="1" indent="-457200">
              <a:buFont typeface="Wingdings" panose="05000000000000000000" pitchFamily="2" charset="2"/>
              <a:buChar char="q"/>
            </a:pPr>
            <a:r>
              <a:rPr lang="en-US" sz="3200" dirty="0">
                <a:latin typeface="Arial" panose="020B0604020202020204" pitchFamily="34" charset="0"/>
                <a:cs typeface="Arial" panose="020B0604020202020204" pitchFamily="34" charset="0"/>
              </a:rPr>
              <a:t>Targeted</a:t>
            </a:r>
          </a:p>
          <a:p>
            <a:pPr marL="891752" lvl="1" indent="-457200">
              <a:buFont typeface="Wingdings" panose="05000000000000000000" pitchFamily="2" charset="2"/>
              <a:buChar char="q"/>
            </a:pPr>
            <a:r>
              <a:rPr lang="en-US" sz="3200" dirty="0">
                <a:latin typeface="Arial" panose="020B0604020202020204" pitchFamily="34" charset="0"/>
                <a:cs typeface="Arial" panose="020B0604020202020204" pitchFamily="34" charset="0"/>
              </a:rPr>
              <a:t>Double-blind</a:t>
            </a:r>
          </a:p>
        </p:txBody>
      </p:sp>
    </p:spTree>
    <p:extLst>
      <p:ext uri="{BB962C8B-B14F-4D97-AF65-F5344CB8AC3E}">
        <p14:creationId xmlns:p14="http://schemas.microsoft.com/office/powerpoint/2010/main" val="3457892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655479" y="308143"/>
            <a:ext cx="7932561"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Access Control</a:t>
            </a:r>
          </a:p>
        </p:txBody>
      </p:sp>
      <p:sp>
        <p:nvSpPr>
          <p:cNvPr id="9" name="TextBox 8"/>
          <p:cNvSpPr txBox="1"/>
          <p:nvPr/>
        </p:nvSpPr>
        <p:spPr>
          <a:xfrm>
            <a:off x="470855" y="1675268"/>
            <a:ext cx="10706685" cy="4195123"/>
          </a:xfrm>
          <a:prstGeom prst="rect">
            <a:avLst/>
          </a:prstGeom>
          <a:noFill/>
        </p:spPr>
        <p:txBody>
          <a:bodyPr wrap="square" rtlCol="0">
            <a:spAutoFit/>
          </a:bodyPr>
          <a:lstStyle/>
          <a:p>
            <a:pPr marL="434553" indent="-434553" algn="just">
              <a:buFont typeface="Arial" panose="020B0604020202020204" pitchFamily="34" charset="0"/>
              <a:buChar char="•"/>
            </a:pPr>
            <a:r>
              <a:rPr lang="en-US" sz="2400" b="1" dirty="0">
                <a:latin typeface="Arial" panose="020B0604020202020204" pitchFamily="34" charset="0"/>
                <a:cs typeface="Arial" panose="020B0604020202020204" pitchFamily="34" charset="0"/>
              </a:rPr>
              <a:t>Recovery Controls</a:t>
            </a:r>
            <a:r>
              <a:rPr lang="en-US" sz="2400" dirty="0">
                <a:latin typeface="Arial" panose="020B0604020202020204" pitchFamily="34" charset="0"/>
                <a:cs typeface="Arial" panose="020B0604020202020204" pitchFamily="34" charset="0"/>
              </a:rPr>
              <a:t>: These are designed to </a:t>
            </a:r>
            <a:r>
              <a:rPr lang="en-US" sz="2400" u="sng" dirty="0">
                <a:latin typeface="Arial" panose="020B0604020202020204" pitchFamily="34" charset="0"/>
                <a:cs typeface="Arial" panose="020B0604020202020204" pitchFamily="34" charset="0"/>
              </a:rPr>
              <a:t>restore systems</a:t>
            </a:r>
            <a:r>
              <a:rPr lang="en-US" sz="2400" dirty="0">
                <a:latin typeface="Arial" panose="020B0604020202020204" pitchFamily="34" charset="0"/>
                <a:cs typeface="Arial" panose="020B0604020202020204" pitchFamily="34" charset="0"/>
              </a:rPr>
              <a:t> and data to their normal state after an incident, such as disaster recovery plans and backup and restore procedures.</a:t>
            </a:r>
          </a:p>
          <a:p>
            <a:pPr marL="434553" indent="-434553" algn="just">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34553" indent="-434553" algn="just">
              <a:buFont typeface="Arial" panose="020B0604020202020204" pitchFamily="34" charset="0"/>
              <a:buChar char="•"/>
            </a:pPr>
            <a:r>
              <a:rPr lang="en-US" sz="2400" b="1" dirty="0">
                <a:latin typeface="Arial" panose="020B0604020202020204" pitchFamily="34" charset="0"/>
                <a:cs typeface="Arial" panose="020B0604020202020204" pitchFamily="34" charset="0"/>
              </a:rPr>
              <a:t>Directive Controls</a:t>
            </a:r>
            <a:r>
              <a:rPr lang="en-US" sz="2400" dirty="0">
                <a:latin typeface="Arial" panose="020B0604020202020204" pitchFamily="34" charset="0"/>
                <a:cs typeface="Arial" panose="020B0604020202020204" pitchFamily="34" charset="0"/>
              </a:rPr>
              <a:t>: These are designed to </a:t>
            </a:r>
            <a:r>
              <a:rPr lang="en-US" sz="2400" u="sng" dirty="0">
                <a:latin typeface="Arial" panose="020B0604020202020204" pitchFamily="34" charset="0"/>
                <a:cs typeface="Arial" panose="020B0604020202020204" pitchFamily="34" charset="0"/>
              </a:rPr>
              <a:t>direct or influence user behavior</a:t>
            </a:r>
            <a:r>
              <a:rPr lang="en-US" sz="2400" dirty="0">
                <a:latin typeface="Arial" panose="020B0604020202020204" pitchFamily="34" charset="0"/>
                <a:cs typeface="Arial" panose="020B0604020202020204" pitchFamily="34" charset="0"/>
              </a:rPr>
              <a:t>, such as security policies, training, and awareness programs.</a:t>
            </a:r>
          </a:p>
          <a:p>
            <a:pPr marL="434553" indent="-434553" algn="just">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34553" indent="-434553" algn="just">
              <a:buFont typeface="Arial" panose="020B0604020202020204" pitchFamily="34" charset="0"/>
              <a:buChar char="•"/>
            </a:pPr>
            <a:r>
              <a:rPr lang="en-US" sz="2400" b="1" dirty="0">
                <a:latin typeface="Arial" panose="020B0604020202020204" pitchFamily="34" charset="0"/>
                <a:cs typeface="Arial" panose="020B0604020202020204" pitchFamily="34" charset="0"/>
              </a:rPr>
              <a:t>Compensating Controls</a:t>
            </a:r>
            <a:r>
              <a:rPr lang="en-US" sz="2400" dirty="0">
                <a:latin typeface="Arial" panose="020B0604020202020204" pitchFamily="34" charset="0"/>
                <a:cs typeface="Arial" panose="020B0604020202020204" pitchFamily="34" charset="0"/>
              </a:rPr>
              <a:t>: These are designed to </a:t>
            </a:r>
            <a:r>
              <a:rPr lang="en-US" sz="2400" u="sng" dirty="0">
                <a:latin typeface="Arial" panose="020B0604020202020204" pitchFamily="34" charset="0"/>
                <a:cs typeface="Arial" panose="020B0604020202020204" pitchFamily="34" charset="0"/>
              </a:rPr>
              <a:t>compensate for the lack </a:t>
            </a:r>
            <a:r>
              <a:rPr lang="en-US" sz="2400" dirty="0">
                <a:latin typeface="Arial" panose="020B0604020202020204" pitchFamily="34" charset="0"/>
                <a:cs typeface="Arial" panose="020B0604020202020204" pitchFamily="34" charset="0"/>
              </a:rPr>
              <a:t>of effectiveness or presence of other controls, such as manual reviews and audits.</a:t>
            </a:r>
          </a:p>
          <a:p>
            <a:pPr marL="434553" indent="-434553" algn="just">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28547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Penetration Testing Methods</a:t>
            </a:r>
          </a:p>
        </p:txBody>
      </p:sp>
      <p:sp>
        <p:nvSpPr>
          <p:cNvPr id="9" name="TextBox 8"/>
          <p:cNvSpPr txBox="1"/>
          <p:nvPr/>
        </p:nvSpPr>
        <p:spPr>
          <a:xfrm>
            <a:off x="742657" y="1843950"/>
            <a:ext cx="10706685" cy="3477875"/>
          </a:xfrm>
          <a:prstGeom prst="rect">
            <a:avLst/>
          </a:prstGeom>
          <a:noFill/>
        </p:spPr>
        <p:txBody>
          <a:bodyPr wrap="square" rtlCol="0">
            <a:spAutoFit/>
          </a:bodyPr>
          <a:lstStyle/>
          <a:p>
            <a:pPr marL="434553" indent="-434553" algn="just">
              <a:buFont typeface="Arial" panose="020B0604020202020204" pitchFamily="34" charset="0"/>
              <a:buChar char="•"/>
            </a:pPr>
            <a:r>
              <a:rPr lang="en-US" sz="3200" b="1" dirty="0">
                <a:latin typeface="Arial" panose="020B0604020202020204" pitchFamily="34" charset="0"/>
                <a:cs typeface="Arial" panose="020B0604020202020204" pitchFamily="34" charset="0"/>
              </a:rPr>
              <a:t>Zero-knowledge</a:t>
            </a:r>
            <a:r>
              <a:rPr lang="en-US" sz="3200" dirty="0">
                <a:latin typeface="Arial" panose="020B0604020202020204" pitchFamily="34" charset="0"/>
                <a:cs typeface="Arial" panose="020B0604020202020204" pitchFamily="34" charset="0"/>
              </a:rPr>
              <a:t>: In this strategy, the tester has no prior knowledge of the target system or environment</a:t>
            </a:r>
            <a:r>
              <a:rPr lang="en-US" sz="3200" dirty="0" smtClean="0">
                <a:latin typeface="Arial" panose="020B0604020202020204" pitchFamily="34" charset="0"/>
                <a:cs typeface="Arial" panose="020B0604020202020204" pitchFamily="34" charset="0"/>
              </a:rPr>
              <a:t>.</a:t>
            </a:r>
          </a:p>
          <a:p>
            <a:pPr marL="434553" indent="-434553" algn="just">
              <a:buFont typeface="Arial" panose="020B0604020202020204" pitchFamily="34" charset="0"/>
              <a:buChar char="•"/>
            </a:pPr>
            <a:r>
              <a:rPr lang="en-US" sz="3200" dirty="0" smtClean="0">
                <a:latin typeface="Arial" panose="020B0604020202020204" pitchFamily="34" charset="0"/>
                <a:cs typeface="Arial" panose="020B0604020202020204" pitchFamily="34" charset="0"/>
              </a:rPr>
              <a:t>The </a:t>
            </a:r>
            <a:r>
              <a:rPr lang="en-US" sz="3200" dirty="0">
                <a:latin typeface="Arial" panose="020B0604020202020204" pitchFamily="34" charset="0"/>
                <a:cs typeface="Arial" panose="020B0604020202020204" pitchFamily="34" charset="0"/>
              </a:rPr>
              <a:t>tester starts with no information and must gather all necessary information during the testing process. </a:t>
            </a:r>
            <a:endParaRPr lang="en-US" sz="3200" dirty="0" smtClean="0">
              <a:latin typeface="Arial" panose="020B0604020202020204" pitchFamily="34" charset="0"/>
              <a:cs typeface="Arial" panose="020B0604020202020204" pitchFamily="34" charset="0"/>
            </a:endParaRPr>
          </a:p>
          <a:p>
            <a:pPr marL="434553" indent="-434553" algn="just">
              <a:buFont typeface="Arial" panose="020B0604020202020204" pitchFamily="34" charset="0"/>
              <a:buChar char="•"/>
            </a:pPr>
            <a:r>
              <a:rPr lang="en-US" sz="3200" dirty="0" smtClean="0">
                <a:latin typeface="Arial" panose="020B0604020202020204" pitchFamily="34" charset="0"/>
                <a:cs typeface="Arial" panose="020B0604020202020204" pitchFamily="34" charset="0"/>
              </a:rPr>
              <a:t>This </a:t>
            </a:r>
            <a:r>
              <a:rPr lang="en-US" sz="3200" dirty="0">
                <a:latin typeface="Arial" panose="020B0604020202020204" pitchFamily="34" charset="0"/>
                <a:cs typeface="Arial" panose="020B0604020202020204" pitchFamily="34" charset="0"/>
              </a:rPr>
              <a:t>approach simulates a real-world scenario where an attacker has no prior knowledge of the target.</a:t>
            </a:r>
          </a:p>
          <a:p>
            <a:pPr marL="434553" indent="-434553">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12980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Penetration Testing </a:t>
            </a:r>
            <a:r>
              <a:rPr lang="en-US" b="1" dirty="0" smtClean="0">
                <a:latin typeface="Arial" panose="020B0604020202020204" pitchFamily="34" charset="0"/>
                <a:cs typeface="Arial" panose="020B0604020202020204" pitchFamily="34" charset="0"/>
              </a:rPr>
              <a:t>Methods</a:t>
            </a:r>
            <a:endParaRPr lang="ar-JO" dirty="0"/>
          </a:p>
        </p:txBody>
      </p:sp>
      <p:sp>
        <p:nvSpPr>
          <p:cNvPr id="3" name="Content Placeholder 2"/>
          <p:cNvSpPr>
            <a:spLocks noGrp="1"/>
          </p:cNvSpPr>
          <p:nvPr>
            <p:ph idx="1"/>
          </p:nvPr>
        </p:nvSpPr>
        <p:spPr/>
        <p:txBody>
          <a:bodyPr/>
          <a:lstStyle/>
          <a:p>
            <a:pPr marL="434553" indent="-434553" algn="just"/>
            <a:r>
              <a:rPr lang="en-US" sz="3600" b="1" dirty="0" smtClean="0">
                <a:latin typeface="Arial" panose="020B0604020202020204" pitchFamily="34" charset="0"/>
                <a:cs typeface="Arial" panose="020B0604020202020204" pitchFamily="34" charset="0"/>
              </a:rPr>
              <a:t>Partial-knowledge</a:t>
            </a:r>
            <a:r>
              <a:rPr lang="en-US" sz="3600" dirty="0">
                <a:latin typeface="Arial" panose="020B0604020202020204" pitchFamily="34" charset="0"/>
                <a:cs typeface="Arial" panose="020B0604020202020204" pitchFamily="34" charset="0"/>
              </a:rPr>
              <a:t>: In this strategy, the tester has some prior knowledge of the target system or environment. </a:t>
            </a:r>
            <a:endParaRPr lang="en-US" sz="3600" dirty="0" smtClean="0">
              <a:latin typeface="Arial" panose="020B0604020202020204" pitchFamily="34" charset="0"/>
              <a:cs typeface="Arial" panose="020B0604020202020204" pitchFamily="34" charset="0"/>
            </a:endParaRPr>
          </a:p>
          <a:p>
            <a:pPr marL="434553" indent="-434553" algn="just"/>
            <a:r>
              <a:rPr lang="en-US" sz="3600" dirty="0" smtClean="0">
                <a:latin typeface="Arial" panose="020B0604020202020204" pitchFamily="34" charset="0"/>
                <a:cs typeface="Arial" panose="020B0604020202020204" pitchFamily="34" charset="0"/>
              </a:rPr>
              <a:t>This </a:t>
            </a:r>
            <a:r>
              <a:rPr lang="en-US" sz="3600" dirty="0">
                <a:latin typeface="Arial" panose="020B0604020202020204" pitchFamily="34" charset="0"/>
                <a:cs typeface="Arial" panose="020B0604020202020204" pitchFamily="34" charset="0"/>
              </a:rPr>
              <a:t>knowledge can include information such as the IP address, operating system, or applications used. </a:t>
            </a:r>
            <a:endParaRPr lang="en-US" sz="3600" dirty="0" smtClean="0">
              <a:latin typeface="Arial" panose="020B0604020202020204" pitchFamily="34" charset="0"/>
              <a:cs typeface="Arial" panose="020B0604020202020204" pitchFamily="34" charset="0"/>
            </a:endParaRPr>
          </a:p>
          <a:p>
            <a:pPr marL="434553" indent="-434553" algn="just"/>
            <a:r>
              <a:rPr lang="en-US" sz="3600" dirty="0" smtClean="0">
                <a:latin typeface="Arial" panose="020B0604020202020204" pitchFamily="34" charset="0"/>
                <a:cs typeface="Arial" panose="020B0604020202020204" pitchFamily="34" charset="0"/>
              </a:rPr>
              <a:t>The </a:t>
            </a:r>
            <a:r>
              <a:rPr lang="en-US" sz="3600" dirty="0">
                <a:latin typeface="Arial" panose="020B0604020202020204" pitchFamily="34" charset="0"/>
                <a:cs typeface="Arial" panose="020B0604020202020204" pitchFamily="34" charset="0"/>
              </a:rPr>
              <a:t>tester uses this information to guide the testing process.</a:t>
            </a:r>
          </a:p>
          <a:p>
            <a:endParaRPr lang="ar-JO" dirty="0"/>
          </a:p>
        </p:txBody>
      </p:sp>
    </p:spTree>
    <p:extLst>
      <p:ext uri="{BB962C8B-B14F-4D97-AF65-F5344CB8AC3E}">
        <p14:creationId xmlns:p14="http://schemas.microsoft.com/office/powerpoint/2010/main" val="3047133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90" y="446121"/>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Penetration Testing Methods</a:t>
            </a:r>
          </a:p>
        </p:txBody>
      </p:sp>
      <p:sp>
        <p:nvSpPr>
          <p:cNvPr id="9" name="TextBox 8"/>
          <p:cNvSpPr txBox="1"/>
          <p:nvPr/>
        </p:nvSpPr>
        <p:spPr>
          <a:xfrm>
            <a:off x="742657" y="1843950"/>
            <a:ext cx="10706685" cy="2985433"/>
          </a:xfrm>
          <a:prstGeom prst="rect">
            <a:avLst/>
          </a:prstGeom>
          <a:noFill/>
        </p:spPr>
        <p:txBody>
          <a:bodyPr wrap="square" rtlCol="0">
            <a:spAutoFit/>
          </a:bodyPr>
          <a:lstStyle/>
          <a:p>
            <a:pPr marL="434553" indent="-434553" algn="just">
              <a:buFont typeface="Arial" panose="020B0604020202020204" pitchFamily="34" charset="0"/>
              <a:buChar char="•"/>
            </a:pPr>
            <a:r>
              <a:rPr lang="en-US" sz="2800" b="1" dirty="0">
                <a:latin typeface="Arial" panose="020B0604020202020204" pitchFamily="34" charset="0"/>
                <a:cs typeface="Arial" panose="020B0604020202020204" pitchFamily="34" charset="0"/>
              </a:rPr>
              <a:t>Full-knowledge</a:t>
            </a:r>
            <a:r>
              <a:rPr lang="en-US" sz="2800" dirty="0">
                <a:latin typeface="Arial" panose="020B0604020202020204" pitchFamily="34" charset="0"/>
                <a:cs typeface="Arial" panose="020B0604020202020204" pitchFamily="34" charset="0"/>
              </a:rPr>
              <a:t>: In this strategy, the tester has complete knowledge of the target system or environment. </a:t>
            </a:r>
            <a:endParaRPr lang="en-US" sz="2800" dirty="0" smtClean="0">
              <a:latin typeface="Arial" panose="020B0604020202020204" pitchFamily="34" charset="0"/>
              <a:cs typeface="Arial" panose="020B0604020202020204" pitchFamily="34" charset="0"/>
            </a:endParaRPr>
          </a:p>
          <a:p>
            <a:pPr marL="434553" indent="-434553" algn="just">
              <a:buFont typeface="Arial" panose="020B0604020202020204" pitchFamily="34" charset="0"/>
              <a:buChar char="•"/>
            </a:pPr>
            <a:r>
              <a:rPr lang="en-US" sz="2800" dirty="0" smtClean="0">
                <a:latin typeface="Arial" panose="020B0604020202020204" pitchFamily="34" charset="0"/>
                <a:cs typeface="Arial" panose="020B0604020202020204" pitchFamily="34" charset="0"/>
              </a:rPr>
              <a:t>This </a:t>
            </a:r>
            <a:r>
              <a:rPr lang="en-US" sz="2800" dirty="0">
                <a:latin typeface="Arial" panose="020B0604020202020204" pitchFamily="34" charset="0"/>
                <a:cs typeface="Arial" panose="020B0604020202020204" pitchFamily="34" charset="0"/>
              </a:rPr>
              <a:t>knowledge can include usernames, passwords, network diagrams, and other sensitive information. </a:t>
            </a:r>
            <a:endParaRPr lang="en-US" sz="2800" dirty="0" smtClean="0">
              <a:latin typeface="Arial" panose="020B0604020202020204" pitchFamily="34" charset="0"/>
              <a:cs typeface="Arial" panose="020B0604020202020204" pitchFamily="34" charset="0"/>
            </a:endParaRPr>
          </a:p>
          <a:p>
            <a:pPr marL="434553" indent="-434553" algn="just">
              <a:buFont typeface="Arial" panose="020B0604020202020204" pitchFamily="34" charset="0"/>
              <a:buChar char="•"/>
            </a:pPr>
            <a:r>
              <a:rPr lang="en-US" sz="2800" dirty="0" smtClean="0">
                <a:latin typeface="Arial" panose="020B0604020202020204" pitchFamily="34" charset="0"/>
                <a:cs typeface="Arial" panose="020B0604020202020204" pitchFamily="34" charset="0"/>
              </a:rPr>
              <a:t>This </a:t>
            </a:r>
            <a:r>
              <a:rPr lang="en-US" sz="2800" dirty="0">
                <a:latin typeface="Arial" panose="020B0604020202020204" pitchFamily="34" charset="0"/>
                <a:cs typeface="Arial" panose="020B0604020202020204" pitchFamily="34" charset="0"/>
              </a:rPr>
              <a:t>approach simulates an attack by an </a:t>
            </a:r>
            <a:r>
              <a:rPr lang="en-US" sz="2800" dirty="0">
                <a:solidFill>
                  <a:srgbClr val="FF0000"/>
                </a:solidFill>
                <a:latin typeface="Arial" panose="020B0604020202020204" pitchFamily="34" charset="0"/>
                <a:cs typeface="Arial" panose="020B0604020202020204" pitchFamily="34" charset="0"/>
              </a:rPr>
              <a:t>insider or a skilled </a:t>
            </a:r>
            <a:r>
              <a:rPr lang="en-US" sz="2800" dirty="0">
                <a:latin typeface="Arial" panose="020B0604020202020204" pitchFamily="34" charset="0"/>
                <a:cs typeface="Arial" panose="020B0604020202020204" pitchFamily="34" charset="0"/>
              </a:rPr>
              <a:t>attacker who has already compromised the system.</a:t>
            </a:r>
          </a:p>
          <a:p>
            <a:pPr marL="434553" indent="-434553" algn="just">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21267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nSpc>
                <a:spcPct val="100000"/>
              </a:lnSpc>
              <a:spcBef>
                <a:spcPts val="0"/>
              </a:spcBef>
            </a:pPr>
            <a:r>
              <a:rPr lang="en-US" sz="4182" b="1" dirty="0">
                <a:solidFill>
                  <a:prstClr val="black"/>
                </a:solidFill>
                <a:latin typeface="Arial" panose="020B0604020202020204" pitchFamily="34" charset="0"/>
                <a:ea typeface="+mn-ea"/>
                <a:cs typeface="Arial" panose="020B0604020202020204" pitchFamily="34" charset="0"/>
              </a:rPr>
              <a:t>Penetration Testing </a:t>
            </a:r>
            <a:r>
              <a:rPr lang="en-US" sz="4182" b="1" dirty="0" smtClean="0">
                <a:solidFill>
                  <a:prstClr val="black"/>
                </a:solidFill>
                <a:latin typeface="Arial" panose="020B0604020202020204" pitchFamily="34" charset="0"/>
                <a:ea typeface="+mn-ea"/>
                <a:cs typeface="Arial" panose="020B0604020202020204" pitchFamily="34" charset="0"/>
              </a:rPr>
              <a:t>Methods</a:t>
            </a:r>
            <a:endParaRPr lang="ar-JO" dirty="0"/>
          </a:p>
        </p:txBody>
      </p:sp>
      <p:sp>
        <p:nvSpPr>
          <p:cNvPr id="3" name="Content Placeholder 2"/>
          <p:cNvSpPr>
            <a:spLocks noGrp="1"/>
          </p:cNvSpPr>
          <p:nvPr>
            <p:ph idx="1"/>
          </p:nvPr>
        </p:nvSpPr>
        <p:spPr/>
        <p:txBody>
          <a:bodyPr/>
          <a:lstStyle/>
          <a:p>
            <a:pPr marL="434553" indent="-434553" algn="just"/>
            <a:r>
              <a:rPr lang="en-US" b="1" dirty="0">
                <a:latin typeface="Arial" panose="020B0604020202020204" pitchFamily="34" charset="0"/>
                <a:cs typeface="Arial" panose="020B0604020202020204" pitchFamily="34" charset="0"/>
              </a:rPr>
              <a:t>Targeted</a:t>
            </a:r>
            <a:r>
              <a:rPr lang="en-US" dirty="0">
                <a:latin typeface="Arial" panose="020B0604020202020204" pitchFamily="34" charset="0"/>
                <a:cs typeface="Arial" panose="020B0604020202020204" pitchFamily="34" charset="0"/>
              </a:rPr>
              <a:t>: In this strategy, the tester focuses on a specific area or component of the target system, such as a web application or a database server. </a:t>
            </a:r>
            <a:endParaRPr lang="en-US" dirty="0" smtClean="0">
              <a:latin typeface="Arial" panose="020B0604020202020204" pitchFamily="34" charset="0"/>
              <a:cs typeface="Arial" panose="020B0604020202020204" pitchFamily="34" charset="0"/>
            </a:endParaRPr>
          </a:p>
          <a:p>
            <a:pPr marL="434553" indent="-434553" algn="just"/>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tester has some prior knowledge of the target area and uses specialized tools and techniques to test the security of that area.</a:t>
            </a:r>
          </a:p>
          <a:p>
            <a:pPr marL="434553" indent="-434553"/>
            <a:endParaRPr lang="en-US" dirty="0">
              <a:latin typeface="Arial" panose="020B0604020202020204" pitchFamily="34" charset="0"/>
              <a:cs typeface="Arial" panose="020B0604020202020204" pitchFamily="34" charset="0"/>
            </a:endParaRPr>
          </a:p>
          <a:p>
            <a:endParaRPr lang="ar-JO" dirty="0"/>
          </a:p>
        </p:txBody>
      </p:sp>
    </p:spTree>
    <p:extLst>
      <p:ext uri="{BB962C8B-B14F-4D97-AF65-F5344CB8AC3E}">
        <p14:creationId xmlns:p14="http://schemas.microsoft.com/office/powerpoint/2010/main" val="38237677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Penetration Testing Methods</a:t>
            </a:r>
          </a:p>
        </p:txBody>
      </p:sp>
      <p:sp>
        <p:nvSpPr>
          <p:cNvPr id="9" name="TextBox 8"/>
          <p:cNvSpPr txBox="1"/>
          <p:nvPr/>
        </p:nvSpPr>
        <p:spPr>
          <a:xfrm>
            <a:off x="853627" y="1809608"/>
            <a:ext cx="10706685" cy="3539430"/>
          </a:xfrm>
          <a:prstGeom prst="rect">
            <a:avLst/>
          </a:prstGeom>
          <a:noFill/>
        </p:spPr>
        <p:txBody>
          <a:bodyPr wrap="square" rtlCol="0">
            <a:spAutoFit/>
          </a:bodyPr>
          <a:lstStyle/>
          <a:p>
            <a:pPr marL="434553" indent="-434553" algn="justLow">
              <a:buFont typeface="Arial" panose="020B0604020202020204" pitchFamily="34" charset="0"/>
              <a:buChar char="•"/>
            </a:pPr>
            <a:r>
              <a:rPr lang="en-US" sz="2800" b="1" dirty="0" smtClean="0">
                <a:latin typeface="Arial" panose="020B0604020202020204" pitchFamily="34" charset="0"/>
                <a:cs typeface="Arial" panose="020B0604020202020204" pitchFamily="34" charset="0"/>
              </a:rPr>
              <a:t>Double-blind</a:t>
            </a:r>
            <a:r>
              <a:rPr lang="en-US" sz="2800" dirty="0">
                <a:latin typeface="Arial" panose="020B0604020202020204" pitchFamily="34" charset="0"/>
                <a:cs typeface="Arial" panose="020B0604020202020204" pitchFamily="34" charset="0"/>
              </a:rPr>
              <a:t>: In this strategy, neither the tester nor the target system administrators have any prior knowledge of the testing</a:t>
            </a:r>
            <a:r>
              <a:rPr lang="en-US" sz="2800" dirty="0" smtClean="0">
                <a:latin typeface="Arial" panose="020B0604020202020204" pitchFamily="34" charset="0"/>
                <a:cs typeface="Arial" panose="020B0604020202020204" pitchFamily="34" charset="0"/>
              </a:rPr>
              <a:t>.</a:t>
            </a:r>
          </a:p>
          <a:p>
            <a:pPr marL="434553" indent="-434553" algn="justLow">
              <a:buFont typeface="Arial" panose="020B0604020202020204" pitchFamily="34" charset="0"/>
              <a:buChar char="•"/>
            </a:pP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The tester is given a scope of work and must use their skills and knowledge to identify and exploit vulnerabilities without any guidance or assistance. </a:t>
            </a:r>
            <a:endParaRPr lang="en-US" sz="2800" dirty="0" smtClean="0">
              <a:latin typeface="Arial" panose="020B0604020202020204" pitchFamily="34" charset="0"/>
              <a:cs typeface="Arial" panose="020B0604020202020204" pitchFamily="34" charset="0"/>
            </a:endParaRPr>
          </a:p>
          <a:p>
            <a:pPr marL="434553" indent="-434553" algn="justLow">
              <a:buFont typeface="Arial" panose="020B0604020202020204" pitchFamily="34" charset="0"/>
              <a:buChar char="•"/>
            </a:pPr>
            <a:r>
              <a:rPr lang="en-US" sz="2800" dirty="0" smtClean="0">
                <a:latin typeface="Arial" panose="020B0604020202020204" pitchFamily="34" charset="0"/>
                <a:cs typeface="Arial" panose="020B0604020202020204" pitchFamily="34" charset="0"/>
              </a:rPr>
              <a:t>This </a:t>
            </a:r>
            <a:r>
              <a:rPr lang="en-US" sz="2800" dirty="0">
                <a:latin typeface="Arial" panose="020B0604020202020204" pitchFamily="34" charset="0"/>
                <a:cs typeface="Arial" panose="020B0604020202020204" pitchFamily="34" charset="0"/>
              </a:rPr>
              <a:t>approach </a:t>
            </a:r>
            <a:r>
              <a:rPr lang="en-US" sz="2800" dirty="0">
                <a:solidFill>
                  <a:srgbClr val="FF0000"/>
                </a:solidFill>
                <a:latin typeface="Arial" panose="020B0604020202020204" pitchFamily="34" charset="0"/>
                <a:cs typeface="Arial" panose="020B0604020202020204" pitchFamily="34" charset="0"/>
              </a:rPr>
              <a:t>simulates a real-world scenario </a:t>
            </a:r>
            <a:r>
              <a:rPr lang="en-US" sz="2800" dirty="0">
                <a:latin typeface="Arial" panose="020B0604020202020204" pitchFamily="34" charset="0"/>
                <a:cs typeface="Arial" panose="020B0604020202020204" pitchFamily="34" charset="0"/>
              </a:rPr>
              <a:t>where an attacker has no prior knowledge of the target system and must identify vulnerabilities on their own.</a:t>
            </a:r>
          </a:p>
        </p:txBody>
      </p:sp>
    </p:spTree>
    <p:extLst>
      <p:ext uri="{BB962C8B-B14F-4D97-AF65-F5344CB8AC3E}">
        <p14:creationId xmlns:p14="http://schemas.microsoft.com/office/powerpoint/2010/main" val="13692373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Testing Steps</a:t>
            </a:r>
          </a:p>
        </p:txBody>
      </p:sp>
      <p:sp>
        <p:nvSpPr>
          <p:cNvPr id="9" name="TextBox 8"/>
          <p:cNvSpPr txBox="1"/>
          <p:nvPr/>
        </p:nvSpPr>
        <p:spPr>
          <a:xfrm>
            <a:off x="1183237" y="1490632"/>
            <a:ext cx="10706685" cy="2958630"/>
          </a:xfrm>
          <a:prstGeom prst="rect">
            <a:avLst/>
          </a:prstGeom>
          <a:noFill/>
        </p:spPr>
        <p:txBody>
          <a:bodyPr wrap="square" rtlCol="0">
            <a:spAutoFit/>
          </a:bodyPr>
          <a:lstStyle/>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Discovery</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Enumeration</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Vulnerability mapping</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Exploitation</a:t>
            </a:r>
          </a:p>
        </p:txBody>
      </p:sp>
    </p:spTree>
    <p:extLst>
      <p:ext uri="{BB962C8B-B14F-4D97-AF65-F5344CB8AC3E}">
        <p14:creationId xmlns:p14="http://schemas.microsoft.com/office/powerpoint/2010/main" val="12810581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Testing Steps</a:t>
            </a:r>
          </a:p>
        </p:txBody>
      </p:sp>
      <p:sp>
        <p:nvSpPr>
          <p:cNvPr id="9" name="TextBox 8"/>
          <p:cNvSpPr txBox="1"/>
          <p:nvPr/>
        </p:nvSpPr>
        <p:spPr>
          <a:xfrm>
            <a:off x="609079" y="1852139"/>
            <a:ext cx="10706685" cy="2862322"/>
          </a:xfrm>
          <a:prstGeom prst="rect">
            <a:avLst/>
          </a:prstGeom>
          <a:noFill/>
        </p:spPr>
        <p:txBody>
          <a:bodyPr wrap="square" rtlCol="0">
            <a:spAutoFit/>
          </a:bodyPr>
          <a:lstStyle/>
          <a:p>
            <a:pPr marL="434553" indent="-434553">
              <a:buFont typeface="Arial" panose="020B0604020202020204" pitchFamily="34" charset="0"/>
              <a:buChar char="•"/>
            </a:pPr>
            <a:r>
              <a:rPr lang="en-US" sz="3200" b="1" dirty="0">
                <a:latin typeface="Arial" panose="020B0604020202020204" pitchFamily="34" charset="0"/>
                <a:cs typeface="Arial" panose="020B0604020202020204" pitchFamily="34" charset="0"/>
              </a:rPr>
              <a:t>Discovery</a:t>
            </a:r>
            <a:r>
              <a:rPr lang="en-US" sz="3200" dirty="0">
                <a:latin typeface="Arial" panose="020B0604020202020204" pitchFamily="34" charset="0"/>
                <a:cs typeface="Arial" panose="020B0604020202020204" pitchFamily="34" charset="0"/>
              </a:rPr>
              <a:t>: This stage involves gathering information about the target network or system. </a:t>
            </a:r>
            <a:endParaRPr lang="en-US" sz="3200" dirty="0" smtClean="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3200" dirty="0" smtClean="0">
                <a:latin typeface="Arial" panose="020B0604020202020204" pitchFamily="34" charset="0"/>
                <a:cs typeface="Arial" panose="020B0604020202020204" pitchFamily="34" charset="0"/>
              </a:rPr>
              <a:t>It </a:t>
            </a:r>
            <a:r>
              <a:rPr lang="en-US" sz="3200" dirty="0">
                <a:latin typeface="Arial" panose="020B0604020202020204" pitchFamily="34" charset="0"/>
                <a:cs typeface="Arial" panose="020B0604020202020204" pitchFamily="34" charset="0"/>
              </a:rPr>
              <a:t>may include activities such as port scanning, network mapping, and reconnaissance to identify potential attack vectors.</a:t>
            </a:r>
          </a:p>
          <a:p>
            <a:pPr marL="434553" indent="-434553">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91011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Testing </a:t>
            </a:r>
            <a:r>
              <a:rPr lang="en-US" b="1" dirty="0" smtClean="0">
                <a:latin typeface="Arial" panose="020B0604020202020204" pitchFamily="34" charset="0"/>
                <a:cs typeface="Arial" panose="020B0604020202020204" pitchFamily="34" charset="0"/>
              </a:rPr>
              <a:t>Steps</a:t>
            </a:r>
            <a:endParaRPr lang="ar-JO" dirty="0"/>
          </a:p>
        </p:txBody>
      </p:sp>
      <p:sp>
        <p:nvSpPr>
          <p:cNvPr id="3" name="Content Placeholder 2"/>
          <p:cNvSpPr>
            <a:spLocks noGrp="1"/>
          </p:cNvSpPr>
          <p:nvPr>
            <p:ph idx="1"/>
          </p:nvPr>
        </p:nvSpPr>
        <p:spPr/>
        <p:txBody>
          <a:bodyPr/>
          <a:lstStyle/>
          <a:p>
            <a:pPr marL="434553" indent="-434553"/>
            <a:r>
              <a:rPr lang="en-US" sz="3200" b="1" dirty="0">
                <a:latin typeface="Arial" panose="020B0604020202020204" pitchFamily="34" charset="0"/>
                <a:cs typeface="Arial" panose="020B0604020202020204" pitchFamily="34" charset="0"/>
              </a:rPr>
              <a:t>Enumeration</a:t>
            </a:r>
            <a:r>
              <a:rPr lang="en-US" sz="3200" dirty="0">
                <a:latin typeface="Arial" panose="020B0604020202020204" pitchFamily="34" charset="0"/>
                <a:cs typeface="Arial" panose="020B0604020202020204" pitchFamily="34" charset="0"/>
              </a:rPr>
              <a:t>: In this stage, the tester attempts to identify active hosts, open ports, and running services on the target network or system. </a:t>
            </a:r>
            <a:endParaRPr lang="en-US" sz="3200" dirty="0" smtClean="0">
              <a:latin typeface="Arial" panose="020B0604020202020204" pitchFamily="34" charset="0"/>
              <a:cs typeface="Arial" panose="020B0604020202020204" pitchFamily="34" charset="0"/>
            </a:endParaRPr>
          </a:p>
          <a:p>
            <a:pPr marL="434553" indent="-434553"/>
            <a:endParaRPr lang="en-US" sz="3200" dirty="0">
              <a:latin typeface="Arial" panose="020B0604020202020204" pitchFamily="34" charset="0"/>
              <a:cs typeface="Arial" panose="020B0604020202020204" pitchFamily="34" charset="0"/>
            </a:endParaRPr>
          </a:p>
          <a:p>
            <a:pPr marL="434553" indent="-434553"/>
            <a:r>
              <a:rPr lang="en-US" sz="3200" dirty="0" smtClean="0">
                <a:latin typeface="Arial" panose="020B0604020202020204" pitchFamily="34" charset="0"/>
                <a:cs typeface="Arial" panose="020B0604020202020204" pitchFamily="34" charset="0"/>
              </a:rPr>
              <a:t>This </a:t>
            </a:r>
            <a:r>
              <a:rPr lang="en-US" sz="3200" dirty="0">
                <a:latin typeface="Arial" panose="020B0604020202020204" pitchFamily="34" charset="0"/>
                <a:cs typeface="Arial" panose="020B0604020202020204" pitchFamily="34" charset="0"/>
              </a:rPr>
              <a:t>information can be used to identify vulnerabilities that can be exploited.</a:t>
            </a:r>
          </a:p>
          <a:p>
            <a:pPr marL="434553" indent="-434553"/>
            <a:endParaRPr lang="en-US" sz="3600" dirty="0">
              <a:latin typeface="Arial" panose="020B0604020202020204" pitchFamily="34" charset="0"/>
              <a:cs typeface="Arial" panose="020B0604020202020204" pitchFamily="34" charset="0"/>
            </a:endParaRPr>
          </a:p>
          <a:p>
            <a:endParaRPr lang="ar-JO" dirty="0"/>
          </a:p>
        </p:txBody>
      </p:sp>
    </p:spTree>
    <p:extLst>
      <p:ext uri="{BB962C8B-B14F-4D97-AF65-F5344CB8AC3E}">
        <p14:creationId xmlns:p14="http://schemas.microsoft.com/office/powerpoint/2010/main" val="42738943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Testing Steps</a:t>
            </a:r>
          </a:p>
        </p:txBody>
      </p:sp>
      <p:sp>
        <p:nvSpPr>
          <p:cNvPr id="9" name="TextBox 8"/>
          <p:cNvSpPr txBox="1"/>
          <p:nvPr/>
        </p:nvSpPr>
        <p:spPr>
          <a:xfrm>
            <a:off x="534651" y="1607590"/>
            <a:ext cx="10706685" cy="3354765"/>
          </a:xfrm>
          <a:prstGeom prst="rect">
            <a:avLst/>
          </a:prstGeom>
          <a:noFill/>
        </p:spPr>
        <p:txBody>
          <a:bodyPr wrap="square" rtlCol="0">
            <a:spAutoFit/>
          </a:bodyPr>
          <a:lstStyle/>
          <a:p>
            <a:pPr marL="434553" indent="-434553" algn="just">
              <a:buFont typeface="Arial" panose="020B0604020202020204" pitchFamily="34" charset="0"/>
              <a:buChar char="•"/>
            </a:pPr>
            <a:r>
              <a:rPr lang="en-US" sz="3200" b="1" dirty="0">
                <a:latin typeface="Arial" panose="020B0604020202020204" pitchFamily="34" charset="0"/>
                <a:cs typeface="Arial" panose="020B0604020202020204" pitchFamily="34" charset="0"/>
              </a:rPr>
              <a:t>Vulnerability mapping</a:t>
            </a:r>
            <a:r>
              <a:rPr lang="en-US" sz="3200" dirty="0">
                <a:latin typeface="Arial" panose="020B0604020202020204" pitchFamily="34" charset="0"/>
                <a:cs typeface="Arial" panose="020B0604020202020204" pitchFamily="34" charset="0"/>
              </a:rPr>
              <a:t>: This stage involves identifying and mapping potential vulnerabilities in the target system or network. </a:t>
            </a:r>
            <a:endParaRPr lang="en-US" sz="3200" dirty="0" smtClean="0">
              <a:latin typeface="Arial" panose="020B0604020202020204" pitchFamily="34" charset="0"/>
              <a:cs typeface="Arial" panose="020B0604020202020204" pitchFamily="34" charset="0"/>
            </a:endParaRPr>
          </a:p>
          <a:p>
            <a:pPr marL="434553" indent="-434553" algn="just">
              <a:buFont typeface="Arial" panose="020B0604020202020204" pitchFamily="34" charset="0"/>
              <a:buChar char="•"/>
            </a:pPr>
            <a:r>
              <a:rPr lang="en-US" sz="3200" dirty="0" smtClean="0">
                <a:latin typeface="Arial" panose="020B0604020202020204" pitchFamily="34" charset="0"/>
                <a:cs typeface="Arial" panose="020B0604020202020204" pitchFamily="34" charset="0"/>
              </a:rPr>
              <a:t>This </a:t>
            </a:r>
            <a:r>
              <a:rPr lang="en-US" sz="3200" dirty="0">
                <a:latin typeface="Arial" panose="020B0604020202020204" pitchFamily="34" charset="0"/>
                <a:cs typeface="Arial" panose="020B0604020202020204" pitchFamily="34" charset="0"/>
              </a:rPr>
              <a:t>can be done using automated tools or manual techniques and can include activities such as vulnerability scanning and penetration testing.</a:t>
            </a:r>
          </a:p>
          <a:p>
            <a:pPr marL="434553" indent="-434553" algn="just">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91025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Testing </a:t>
            </a:r>
            <a:r>
              <a:rPr lang="en-US" b="1" dirty="0" smtClean="0">
                <a:latin typeface="Arial" panose="020B0604020202020204" pitchFamily="34" charset="0"/>
                <a:cs typeface="Arial" panose="020B0604020202020204" pitchFamily="34" charset="0"/>
              </a:rPr>
              <a:t>Steps</a:t>
            </a:r>
            <a:endParaRPr lang="ar-JO" dirty="0"/>
          </a:p>
        </p:txBody>
      </p:sp>
      <p:sp>
        <p:nvSpPr>
          <p:cNvPr id="3" name="Content Placeholder 2"/>
          <p:cNvSpPr>
            <a:spLocks noGrp="1"/>
          </p:cNvSpPr>
          <p:nvPr>
            <p:ph idx="1"/>
          </p:nvPr>
        </p:nvSpPr>
        <p:spPr/>
        <p:txBody>
          <a:bodyPr/>
          <a:lstStyle/>
          <a:p>
            <a:r>
              <a:rPr lang="en-US" b="1" dirty="0">
                <a:latin typeface="Arial" panose="020B0604020202020204" pitchFamily="34" charset="0"/>
                <a:cs typeface="Arial" panose="020B0604020202020204" pitchFamily="34" charset="0"/>
              </a:rPr>
              <a:t>Exploitation</a:t>
            </a:r>
            <a:r>
              <a:rPr lang="en-US" dirty="0">
                <a:latin typeface="Arial" panose="020B0604020202020204" pitchFamily="34" charset="0"/>
                <a:cs typeface="Arial" panose="020B0604020202020204" pitchFamily="34" charset="0"/>
              </a:rPr>
              <a:t>: In this final stage, the tester attempts to exploit identified vulnerabilities to gain unauthorized access to the target system or network.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may involve using known exploits or developing custom exploits to take advantage of specific weaknesses in the target environment.</a:t>
            </a:r>
          </a:p>
          <a:p>
            <a:endParaRPr lang="ar-JO" dirty="0"/>
          </a:p>
        </p:txBody>
      </p:sp>
    </p:spTree>
    <p:extLst>
      <p:ext uri="{BB962C8B-B14F-4D97-AF65-F5344CB8AC3E}">
        <p14:creationId xmlns:p14="http://schemas.microsoft.com/office/powerpoint/2010/main" val="4155621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129719" y="371937"/>
            <a:ext cx="7932561"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Access Control</a:t>
            </a:r>
          </a:p>
        </p:txBody>
      </p:sp>
      <p:sp>
        <p:nvSpPr>
          <p:cNvPr id="9" name="TextBox 8"/>
          <p:cNvSpPr txBox="1"/>
          <p:nvPr/>
        </p:nvSpPr>
        <p:spPr>
          <a:xfrm>
            <a:off x="698014" y="1309863"/>
            <a:ext cx="11157288" cy="4893647"/>
          </a:xfrm>
          <a:prstGeom prst="rect">
            <a:avLst/>
          </a:prstGeom>
          <a:noFill/>
        </p:spPr>
        <p:txBody>
          <a:bodyPr wrap="square" rtlCol="0">
            <a:spAutoFit/>
          </a:bodyPr>
          <a:lstStyle/>
          <a:p>
            <a:pPr marL="434553" indent="-434553" algn="just">
              <a:buFont typeface="Arial" panose="020B0604020202020204" pitchFamily="34" charset="0"/>
              <a:buChar char="•"/>
            </a:pPr>
            <a:r>
              <a:rPr lang="en-US" sz="2400" dirty="0">
                <a:latin typeface="Arial" panose="020B0604020202020204" pitchFamily="34" charset="0"/>
                <a:cs typeface="Arial" panose="020B0604020202020204" pitchFamily="34" charset="0"/>
              </a:rPr>
              <a:t>A comprehensive threat analysis will identify the areas that will provide the greatest cost-benefit impact.</a:t>
            </a:r>
          </a:p>
          <a:p>
            <a:pPr marL="434553" indent="-434553" algn="just">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34553" indent="-434553" algn="just">
              <a:buFont typeface="Arial" panose="020B0604020202020204" pitchFamily="34" charset="0"/>
              <a:buChar char="•"/>
            </a:pPr>
            <a:r>
              <a:rPr lang="en-US" sz="2400" dirty="0">
                <a:latin typeface="Arial" panose="020B0604020202020204" pitchFamily="34" charset="0"/>
                <a:cs typeface="Arial" panose="020B0604020202020204" pitchFamily="34" charset="0"/>
              </a:rPr>
              <a:t>The field of access control is constantly evolving.  Organizations need to know what is available and what methods will best address their issues.</a:t>
            </a:r>
          </a:p>
          <a:p>
            <a:pPr marL="434553" indent="-434553" algn="just">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34553" indent="-434553" algn="just">
              <a:buFont typeface="Arial" panose="020B0604020202020204" pitchFamily="34" charset="0"/>
              <a:buChar char="•"/>
            </a:pPr>
            <a:r>
              <a:rPr lang="en-US" sz="2400" dirty="0">
                <a:latin typeface="Arial" panose="020B0604020202020204" pitchFamily="34" charset="0"/>
                <a:cs typeface="Arial" panose="020B0604020202020204" pitchFamily="34" charset="0"/>
              </a:rPr>
              <a:t>Data and system access control are NOT the same.  User might have access to a system but not to the data. </a:t>
            </a:r>
          </a:p>
          <a:p>
            <a:pPr marL="434553" indent="-434553" algn="just">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34553" indent="-434553" algn="just">
              <a:buFont typeface="Arial" panose="020B0604020202020204" pitchFamily="34" charset="0"/>
              <a:buChar char="•"/>
            </a:pPr>
            <a:r>
              <a:rPr lang="en-US" sz="2400" dirty="0">
                <a:latin typeface="Arial" panose="020B0604020202020204" pitchFamily="34" charset="0"/>
                <a:cs typeface="Arial" panose="020B0604020202020204" pitchFamily="34" charset="0"/>
              </a:rPr>
              <a:t>Access control assurance addresses the due diligence aspect of security.</a:t>
            </a:r>
          </a:p>
          <a:p>
            <a:pPr marL="434553" indent="-434553" algn="just">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34553" indent="-434553" algn="just">
              <a:buFont typeface="Arial" panose="020B0604020202020204" pitchFamily="34" charset="0"/>
              <a:buChar char="•"/>
            </a:pPr>
            <a:r>
              <a:rPr lang="en-US" sz="2400" dirty="0">
                <a:latin typeface="Arial" panose="020B0604020202020204" pitchFamily="34" charset="0"/>
                <a:cs typeface="Arial" panose="020B0604020202020204" pitchFamily="34" charset="0"/>
              </a:rPr>
              <a:t>Implementing a control is part of due care, but due diligence involves regularly checking to ensure that the control is working as expected.</a:t>
            </a:r>
          </a:p>
        </p:txBody>
      </p:sp>
    </p:spTree>
    <p:extLst>
      <p:ext uri="{BB962C8B-B14F-4D97-AF65-F5344CB8AC3E}">
        <p14:creationId xmlns:p14="http://schemas.microsoft.com/office/powerpoint/2010/main" val="24618083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Testing Hazards and Reporting</a:t>
            </a:r>
          </a:p>
        </p:txBody>
      </p:sp>
      <p:sp>
        <p:nvSpPr>
          <p:cNvPr id="9" name="TextBox 8"/>
          <p:cNvSpPr txBox="1"/>
          <p:nvPr/>
        </p:nvSpPr>
        <p:spPr>
          <a:xfrm>
            <a:off x="1183237" y="1490631"/>
            <a:ext cx="10706685" cy="4187044"/>
          </a:xfrm>
          <a:prstGeom prst="rect">
            <a:avLst/>
          </a:prstGeom>
          <a:noFill/>
        </p:spPr>
        <p:txBody>
          <a:bodyPr wrap="square" rtlCol="0">
            <a:spAutoFit/>
          </a:bodyPr>
          <a:lstStyle/>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Production interruption</a:t>
            </a:r>
          </a:p>
          <a:p>
            <a:pPr marL="869105" lvl="1"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Application abort</a:t>
            </a:r>
          </a:p>
          <a:p>
            <a:pPr marL="869105" lvl="1"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System crash</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Documentation</a:t>
            </a:r>
          </a:p>
          <a:p>
            <a:pPr marL="869105" lvl="1"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Identified vulnerabilities</a:t>
            </a:r>
          </a:p>
          <a:p>
            <a:pPr marL="869105" lvl="1"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Countermeasure effectiveness</a:t>
            </a:r>
          </a:p>
          <a:p>
            <a:pPr marL="869105" lvl="1"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Recommendations</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KPI – Key Performance Indicators</a:t>
            </a:r>
          </a:p>
        </p:txBody>
      </p:sp>
    </p:spTree>
    <p:extLst>
      <p:ext uri="{BB962C8B-B14F-4D97-AF65-F5344CB8AC3E}">
        <p14:creationId xmlns:p14="http://schemas.microsoft.com/office/powerpoint/2010/main" val="3204313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931925" y="318775"/>
            <a:ext cx="7932561"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Key Concepts</a:t>
            </a:r>
          </a:p>
        </p:txBody>
      </p:sp>
      <p:sp>
        <p:nvSpPr>
          <p:cNvPr id="9" name="TextBox 8"/>
          <p:cNvSpPr txBox="1"/>
          <p:nvPr/>
        </p:nvSpPr>
        <p:spPr>
          <a:xfrm>
            <a:off x="662241" y="1574233"/>
            <a:ext cx="10689644" cy="4743543"/>
          </a:xfrm>
          <a:prstGeom prst="rect">
            <a:avLst/>
          </a:prstGeom>
          <a:noFill/>
        </p:spPr>
        <p:txBody>
          <a:bodyPr wrap="square" rtlCol="0">
            <a:spAutoFit/>
          </a:bodyPr>
          <a:lstStyle/>
          <a:p>
            <a:pPr marL="434553" indent="-434553" algn="just">
              <a:buFont typeface="Arial" panose="020B0604020202020204" pitchFamily="34" charset="0"/>
              <a:buChar char="•"/>
            </a:pPr>
            <a:r>
              <a:rPr lang="en-US" sz="2472" dirty="0">
                <a:latin typeface="Arial" panose="020B0604020202020204" pitchFamily="34" charset="0"/>
                <a:cs typeface="Arial" panose="020B0604020202020204" pitchFamily="34" charset="0"/>
              </a:rPr>
              <a:t>Separation of duties</a:t>
            </a:r>
          </a:p>
          <a:p>
            <a:pPr marL="434553" indent="-434553" algn="just">
              <a:buFont typeface="Arial" panose="020B0604020202020204" pitchFamily="34" charset="0"/>
              <a:buChar char="•"/>
            </a:pPr>
            <a:endParaRPr lang="en-US" sz="2472" dirty="0">
              <a:latin typeface="Arial" panose="020B0604020202020204" pitchFamily="34" charset="0"/>
              <a:cs typeface="Arial" panose="020B0604020202020204" pitchFamily="34" charset="0"/>
            </a:endParaRPr>
          </a:p>
          <a:p>
            <a:pPr marL="869105" lvl="1" indent="-434553" algn="just">
              <a:buFont typeface="Wingdings" panose="05000000000000000000" pitchFamily="2" charset="2"/>
              <a:buChar char="Ø"/>
            </a:pPr>
            <a:r>
              <a:rPr lang="en-US" sz="2281" dirty="0">
                <a:latin typeface="Arial" panose="020B0604020202020204" pitchFamily="34" charset="0"/>
                <a:cs typeface="Arial" panose="020B0604020202020204" pitchFamily="34" charset="0"/>
              </a:rPr>
              <a:t>No one person should have control over the process.  </a:t>
            </a:r>
            <a:endParaRPr lang="en-US" sz="2281" dirty="0" smtClean="0">
              <a:latin typeface="Arial" panose="020B0604020202020204" pitchFamily="34" charset="0"/>
              <a:cs typeface="Arial" panose="020B0604020202020204" pitchFamily="34" charset="0"/>
            </a:endParaRPr>
          </a:p>
          <a:p>
            <a:pPr marL="1326305" lvl="2" indent="-434553" algn="just">
              <a:buFont typeface="Wingdings" panose="05000000000000000000" pitchFamily="2" charset="2"/>
              <a:buChar char="§"/>
            </a:pPr>
            <a:r>
              <a:rPr lang="en-US" sz="2281" dirty="0" smtClean="0">
                <a:latin typeface="Arial" panose="020B0604020202020204" pitchFamily="34" charset="0"/>
                <a:cs typeface="Arial" panose="020B0604020202020204" pitchFamily="34" charset="0"/>
              </a:rPr>
              <a:t>Allowing </a:t>
            </a:r>
            <a:r>
              <a:rPr lang="en-US" sz="2281" dirty="0">
                <a:latin typeface="Arial" panose="020B0604020202020204" pitchFamily="34" charset="0"/>
                <a:cs typeface="Arial" panose="020B0604020202020204" pitchFamily="34" charset="0"/>
              </a:rPr>
              <a:t>this could allow a person to manipulate the system for personal gain.  </a:t>
            </a:r>
            <a:endParaRPr lang="en-US" sz="2281" dirty="0" smtClean="0">
              <a:latin typeface="Arial" panose="020B0604020202020204" pitchFamily="34" charset="0"/>
              <a:cs typeface="Arial" panose="020B0604020202020204" pitchFamily="34" charset="0"/>
            </a:endParaRPr>
          </a:p>
          <a:p>
            <a:pPr marL="1326305" lvl="2" indent="-434553" algn="just">
              <a:buFont typeface="Wingdings" panose="05000000000000000000" pitchFamily="2" charset="2"/>
              <a:buChar char="§"/>
            </a:pPr>
            <a:r>
              <a:rPr lang="en-US" sz="2281" dirty="0" smtClean="0">
                <a:latin typeface="Arial" panose="020B0604020202020204" pitchFamily="34" charset="0"/>
                <a:cs typeface="Arial" panose="020B0604020202020204" pitchFamily="34" charset="0"/>
              </a:rPr>
              <a:t>Process </a:t>
            </a:r>
            <a:r>
              <a:rPr lang="en-US" sz="2281" dirty="0">
                <a:latin typeface="Arial" panose="020B0604020202020204" pitchFamily="34" charset="0"/>
                <a:cs typeface="Arial" panose="020B0604020202020204" pitchFamily="34" charset="0"/>
              </a:rPr>
              <a:t>should be broken down into individual steps executed by different people.</a:t>
            </a:r>
          </a:p>
          <a:p>
            <a:pPr marL="869105" lvl="1" indent="-434553" algn="just">
              <a:buFont typeface="Wingdings" panose="05000000000000000000" pitchFamily="2" charset="2"/>
              <a:buChar char="Ø"/>
            </a:pPr>
            <a:r>
              <a:rPr lang="en-US" sz="2281" dirty="0">
                <a:latin typeface="Arial" panose="020B0604020202020204" pitchFamily="34" charset="0"/>
                <a:cs typeface="Arial" panose="020B0604020202020204" pitchFamily="34" charset="0"/>
              </a:rPr>
              <a:t>Rotation of duties prevents collusion between two or more people.  This minimizes the chance of or exposes fraud.  </a:t>
            </a:r>
          </a:p>
          <a:p>
            <a:pPr marL="869105" lvl="1" indent="-434553" algn="just">
              <a:buFont typeface="Wingdings" panose="05000000000000000000" pitchFamily="2" charset="2"/>
              <a:buChar char="Ø"/>
            </a:pPr>
            <a:r>
              <a:rPr lang="en-US" sz="2281" dirty="0">
                <a:latin typeface="Arial" panose="020B0604020202020204" pitchFamily="34" charset="0"/>
                <a:cs typeface="Arial" panose="020B0604020202020204" pitchFamily="34" charset="0"/>
              </a:rPr>
              <a:t>Core element of the </a:t>
            </a:r>
            <a:r>
              <a:rPr lang="en-US" sz="2281" b="1" dirty="0">
                <a:latin typeface="Arial" panose="020B0604020202020204" pitchFamily="34" charset="0"/>
                <a:cs typeface="Arial" panose="020B0604020202020204" pitchFamily="34" charset="0"/>
              </a:rPr>
              <a:t>Clark-Wilson Integrity</a:t>
            </a:r>
            <a:r>
              <a:rPr lang="en-US" sz="2281" dirty="0">
                <a:latin typeface="Arial" panose="020B0604020202020204" pitchFamily="34" charset="0"/>
                <a:cs typeface="Arial" panose="020B0604020202020204" pitchFamily="34" charset="0"/>
              </a:rPr>
              <a:t> model</a:t>
            </a:r>
          </a:p>
          <a:p>
            <a:pPr marL="869105" lvl="1" indent="-434553" algn="just">
              <a:buFont typeface="Arial" panose="020B0604020202020204" pitchFamily="34" charset="0"/>
              <a:buChar char="•"/>
            </a:pPr>
            <a:endParaRPr lang="en-US" sz="2281" dirty="0">
              <a:latin typeface="Arial" panose="020B0604020202020204" pitchFamily="34" charset="0"/>
              <a:cs typeface="Arial" panose="020B0604020202020204" pitchFamily="34" charset="0"/>
            </a:endParaRPr>
          </a:p>
          <a:p>
            <a:pPr marL="434553" indent="-434553" algn="just">
              <a:buFont typeface="Arial" panose="020B0604020202020204" pitchFamily="34" charset="0"/>
              <a:buChar char="•"/>
            </a:pPr>
            <a:r>
              <a:rPr lang="en-US" sz="2472" dirty="0">
                <a:latin typeface="Arial" panose="020B0604020202020204" pitchFamily="34" charset="0"/>
                <a:cs typeface="Arial" panose="020B0604020202020204" pitchFamily="34" charset="0"/>
              </a:rPr>
              <a:t>Least privilege – </a:t>
            </a:r>
            <a:r>
              <a:rPr lang="en-US" sz="2281" dirty="0">
                <a:latin typeface="Arial" panose="020B0604020202020204" pitchFamily="34" charset="0"/>
                <a:cs typeface="Arial" panose="020B0604020202020204" pitchFamily="34" charset="0"/>
              </a:rPr>
              <a:t>only allow access to resources that are absolutely needed for work</a:t>
            </a:r>
          </a:p>
        </p:txBody>
      </p:sp>
    </p:spTree>
    <p:extLst>
      <p:ext uri="{BB962C8B-B14F-4D97-AF65-F5344CB8AC3E}">
        <p14:creationId xmlns:p14="http://schemas.microsoft.com/office/powerpoint/2010/main" val="1866990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846865" y="361369"/>
            <a:ext cx="7932561"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Information Classification</a:t>
            </a:r>
          </a:p>
        </p:txBody>
      </p:sp>
      <p:sp>
        <p:nvSpPr>
          <p:cNvPr id="9" name="TextBox 8"/>
          <p:cNvSpPr txBox="1"/>
          <p:nvPr/>
        </p:nvSpPr>
        <p:spPr>
          <a:xfrm>
            <a:off x="680484" y="2014602"/>
            <a:ext cx="11192397" cy="4114075"/>
          </a:xfrm>
          <a:prstGeom prst="rect">
            <a:avLst/>
          </a:prstGeom>
          <a:noFill/>
        </p:spPr>
        <p:txBody>
          <a:bodyPr wrap="square" rtlCol="0">
            <a:spAutoFit/>
          </a:bodyPr>
          <a:lstStyle/>
          <a:p>
            <a:pPr marL="434553" indent="-434553" algn="just">
              <a:buFont typeface="Arial" panose="020B0604020202020204" pitchFamily="34" charset="0"/>
              <a:buChar char="•"/>
            </a:pPr>
            <a:r>
              <a:rPr lang="en-US" sz="2376" dirty="0">
                <a:latin typeface="Arial" panose="020B0604020202020204" pitchFamily="34" charset="0"/>
                <a:cs typeface="Arial" panose="020B0604020202020204" pitchFamily="34" charset="0"/>
              </a:rPr>
              <a:t>Is the PROPER assessment of the sensitivity and criticality of information</a:t>
            </a:r>
          </a:p>
          <a:p>
            <a:pPr marL="434553" indent="-434553" algn="just">
              <a:buFont typeface="Arial" panose="020B0604020202020204" pitchFamily="34" charset="0"/>
              <a:buChar char="•"/>
            </a:pPr>
            <a:r>
              <a:rPr lang="en-US" sz="2376" b="1" dirty="0">
                <a:latin typeface="Arial" panose="020B0604020202020204" pitchFamily="34" charset="0"/>
                <a:cs typeface="Arial" panose="020B0604020202020204" pitchFamily="34" charset="0"/>
              </a:rPr>
              <a:t>Objectives:</a:t>
            </a:r>
          </a:p>
          <a:p>
            <a:pPr marL="869105" lvl="1" indent="-434553" algn="just">
              <a:buFont typeface="Arial" panose="020B0604020202020204" pitchFamily="34" charset="0"/>
              <a:buChar char="•"/>
            </a:pPr>
            <a:r>
              <a:rPr lang="en-US" sz="2376" dirty="0">
                <a:latin typeface="Arial" panose="020B0604020202020204" pitchFamily="34" charset="0"/>
                <a:cs typeface="Arial" panose="020B0604020202020204" pitchFamily="34" charset="0"/>
              </a:rPr>
              <a:t>Identify info that needs to be protected</a:t>
            </a:r>
          </a:p>
          <a:p>
            <a:pPr marL="869105" lvl="1" indent="-434553" algn="just">
              <a:buFont typeface="Arial" panose="020B0604020202020204" pitchFamily="34" charset="0"/>
              <a:buChar char="•"/>
            </a:pPr>
            <a:r>
              <a:rPr lang="en-US" sz="2376" dirty="0">
                <a:latin typeface="Arial" panose="020B0604020202020204" pitchFamily="34" charset="0"/>
                <a:cs typeface="Arial" panose="020B0604020202020204" pitchFamily="34" charset="0"/>
              </a:rPr>
              <a:t>Standardize labeling</a:t>
            </a:r>
          </a:p>
          <a:p>
            <a:pPr marL="869105" lvl="1" indent="-434553" algn="just">
              <a:buFont typeface="Arial" panose="020B0604020202020204" pitchFamily="34" charset="0"/>
              <a:buChar char="•"/>
            </a:pPr>
            <a:r>
              <a:rPr lang="en-US" sz="2376" dirty="0">
                <a:latin typeface="Arial" panose="020B0604020202020204" pitchFamily="34" charset="0"/>
                <a:cs typeface="Arial" panose="020B0604020202020204" pitchFamily="34" charset="0"/>
              </a:rPr>
              <a:t>Alert authorized holders of protection requirements</a:t>
            </a:r>
          </a:p>
          <a:p>
            <a:pPr marL="869105" lvl="1" indent="-434553" algn="just">
              <a:buFont typeface="Arial" panose="020B0604020202020204" pitchFamily="34" charset="0"/>
              <a:buChar char="•"/>
            </a:pPr>
            <a:r>
              <a:rPr lang="en-US" sz="2376" dirty="0">
                <a:latin typeface="Arial" panose="020B0604020202020204" pitchFamily="34" charset="0"/>
                <a:cs typeface="Arial" panose="020B0604020202020204" pitchFamily="34" charset="0"/>
              </a:rPr>
              <a:t>Comply with laws, regulation, etc.</a:t>
            </a:r>
          </a:p>
          <a:p>
            <a:pPr marL="434553" indent="-434553" algn="just">
              <a:buFont typeface="Arial" panose="020B0604020202020204" pitchFamily="34" charset="0"/>
              <a:buChar char="•"/>
            </a:pPr>
            <a:r>
              <a:rPr lang="en-US" sz="2376" b="1" dirty="0">
                <a:latin typeface="Arial" panose="020B0604020202020204" pitchFamily="34" charset="0"/>
                <a:cs typeface="Arial" panose="020B0604020202020204" pitchFamily="34" charset="0"/>
              </a:rPr>
              <a:t>Benefits</a:t>
            </a:r>
            <a:r>
              <a:rPr lang="en-US" sz="2376" dirty="0">
                <a:latin typeface="Arial" panose="020B0604020202020204" pitchFamily="34" charset="0"/>
                <a:cs typeface="Arial" panose="020B0604020202020204" pitchFamily="34" charset="0"/>
              </a:rPr>
              <a:t> – keeps cost down</a:t>
            </a:r>
          </a:p>
          <a:p>
            <a:pPr marL="434553" indent="-434553" algn="just">
              <a:buFont typeface="Arial" panose="020B0604020202020204" pitchFamily="34" charset="0"/>
              <a:buChar char="•"/>
            </a:pPr>
            <a:r>
              <a:rPr lang="en-US" sz="2376" b="1" dirty="0">
                <a:latin typeface="Arial" panose="020B0604020202020204" pitchFamily="34" charset="0"/>
                <a:cs typeface="Arial" panose="020B0604020202020204" pitchFamily="34" charset="0"/>
              </a:rPr>
              <a:t>Example of classification:</a:t>
            </a:r>
          </a:p>
          <a:p>
            <a:pPr marL="869105" lvl="1" indent="-434553" algn="just">
              <a:buFont typeface="Arial" panose="020B0604020202020204" pitchFamily="34" charset="0"/>
              <a:buChar char="•"/>
            </a:pPr>
            <a:r>
              <a:rPr lang="en-US" sz="2376" dirty="0">
                <a:latin typeface="Arial" panose="020B0604020202020204" pitchFamily="34" charset="0"/>
                <a:cs typeface="Arial" panose="020B0604020202020204" pitchFamily="34" charset="0"/>
              </a:rPr>
              <a:t>Public, internal use only and company confidential</a:t>
            </a:r>
          </a:p>
          <a:p>
            <a:pPr marL="434553" indent="-434553" algn="just">
              <a:buFont typeface="Arial" panose="020B0604020202020204" pitchFamily="34" charset="0"/>
              <a:buChar char="•"/>
            </a:pPr>
            <a:r>
              <a:rPr lang="en-US" sz="2376" b="1" dirty="0">
                <a:latin typeface="Arial" panose="020B0604020202020204" pitchFamily="34" charset="0"/>
                <a:cs typeface="Arial" panose="020B0604020202020204" pitchFamily="34" charset="0"/>
              </a:rPr>
              <a:t>Compartmentalized information</a:t>
            </a:r>
            <a:r>
              <a:rPr lang="en-US" sz="2376" dirty="0">
                <a:latin typeface="Arial" panose="020B0604020202020204" pitchFamily="34" charset="0"/>
                <a:cs typeface="Arial" panose="020B0604020202020204" pitchFamily="34" charset="0"/>
              </a:rPr>
              <a:t> – information that requires special privilege to access</a:t>
            </a:r>
          </a:p>
        </p:txBody>
      </p:sp>
    </p:spTree>
    <p:extLst>
      <p:ext uri="{BB962C8B-B14F-4D97-AF65-F5344CB8AC3E}">
        <p14:creationId xmlns:p14="http://schemas.microsoft.com/office/powerpoint/2010/main" val="3971068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238" y="169919"/>
            <a:ext cx="8862002" cy="1350241"/>
          </a:xfrm>
          <a:prstGeom prst="rect">
            <a:avLst/>
          </a:prstGeom>
          <a:noFill/>
        </p:spPr>
        <p:txBody>
          <a:bodyPr wrap="square" rtlCol="0">
            <a:spAutoFit/>
          </a:bodyPr>
          <a:lstStyle/>
          <a:p>
            <a:pPr algn="ctr"/>
            <a:r>
              <a:rPr lang="en-US" sz="4087" b="1" dirty="0">
                <a:latin typeface="Arial" panose="020B0604020202020204" pitchFamily="34" charset="0"/>
                <a:cs typeface="Arial" panose="020B0604020202020204" pitchFamily="34" charset="0"/>
              </a:rPr>
              <a:t>Information Classification Procedures</a:t>
            </a:r>
          </a:p>
        </p:txBody>
      </p:sp>
      <p:sp>
        <p:nvSpPr>
          <p:cNvPr id="9" name="TextBox 8"/>
          <p:cNvSpPr txBox="1"/>
          <p:nvPr/>
        </p:nvSpPr>
        <p:spPr>
          <a:xfrm>
            <a:off x="553299" y="1520160"/>
            <a:ext cx="10689644" cy="4713726"/>
          </a:xfrm>
          <a:prstGeom prst="rect">
            <a:avLst/>
          </a:prstGeom>
          <a:noFill/>
        </p:spPr>
        <p:txBody>
          <a:bodyPr wrap="square" rtlCol="0">
            <a:spAutoFit/>
          </a:bodyPr>
          <a:lstStyle/>
          <a:p>
            <a:pPr marL="434553" indent="-434553" algn="just">
              <a:buFont typeface="Arial" panose="020B0604020202020204" pitchFamily="34" charset="0"/>
              <a:buChar char="•"/>
            </a:pPr>
            <a:r>
              <a:rPr lang="en-US" sz="2376" b="1" dirty="0">
                <a:solidFill>
                  <a:srgbClr val="FF0000"/>
                </a:solidFill>
                <a:latin typeface="Arial" panose="020B0604020202020204" pitchFamily="34" charset="0"/>
                <a:cs typeface="Arial" panose="020B0604020202020204" pitchFamily="34" charset="0"/>
              </a:rPr>
              <a:t>Scope</a:t>
            </a:r>
            <a:r>
              <a:rPr lang="en-US" sz="2376" dirty="0">
                <a:latin typeface="Arial" panose="020B0604020202020204" pitchFamily="34" charset="0"/>
                <a:cs typeface="Arial" panose="020B0604020202020204" pitchFamily="34" charset="0"/>
              </a:rPr>
              <a:t> – </a:t>
            </a:r>
            <a:r>
              <a:rPr lang="en-US" sz="2281" dirty="0">
                <a:latin typeface="Arial" panose="020B0604020202020204" pitchFamily="34" charset="0"/>
                <a:cs typeface="Arial" panose="020B0604020202020204" pitchFamily="34" charset="0"/>
              </a:rPr>
              <a:t>risk analysis will evaluate data for classification.  Things to consider:</a:t>
            </a:r>
          </a:p>
          <a:p>
            <a:pPr marL="869105" lvl="1" indent="-434553" algn="just">
              <a:buFont typeface="Arial" panose="020B0604020202020204" pitchFamily="34" charset="0"/>
              <a:buChar char="•"/>
            </a:pPr>
            <a:r>
              <a:rPr lang="en-US" sz="2281" dirty="0">
                <a:latin typeface="Arial" panose="020B0604020202020204" pitchFamily="34" charset="0"/>
                <a:cs typeface="Arial" panose="020B0604020202020204" pitchFamily="34" charset="0"/>
              </a:rPr>
              <a:t>Exclusive possession (trade secrets, etc.)</a:t>
            </a:r>
          </a:p>
          <a:p>
            <a:pPr marL="869105" lvl="1" indent="-434553" algn="just">
              <a:buFont typeface="Arial" panose="020B0604020202020204" pitchFamily="34" charset="0"/>
              <a:buChar char="•"/>
            </a:pPr>
            <a:r>
              <a:rPr lang="en-US" sz="2281" dirty="0">
                <a:latin typeface="Arial" panose="020B0604020202020204" pitchFamily="34" charset="0"/>
                <a:cs typeface="Arial" panose="020B0604020202020204" pitchFamily="34" charset="0"/>
              </a:rPr>
              <a:t>Usefulness</a:t>
            </a:r>
          </a:p>
          <a:p>
            <a:pPr marL="869105" lvl="1" indent="-434553" algn="just">
              <a:buFont typeface="Arial" panose="020B0604020202020204" pitchFamily="34" charset="0"/>
              <a:buChar char="•"/>
            </a:pPr>
            <a:r>
              <a:rPr lang="en-US" sz="2281" dirty="0">
                <a:latin typeface="Arial" panose="020B0604020202020204" pitchFamily="34" charset="0"/>
                <a:cs typeface="Arial" panose="020B0604020202020204" pitchFamily="34" charset="0"/>
              </a:rPr>
              <a:t>Cost to recreate</a:t>
            </a:r>
          </a:p>
          <a:p>
            <a:pPr marL="869105" lvl="1" indent="-434553" algn="just">
              <a:buFont typeface="Arial" panose="020B0604020202020204" pitchFamily="34" charset="0"/>
              <a:buChar char="•"/>
            </a:pPr>
            <a:r>
              <a:rPr lang="en-US" sz="2281" dirty="0">
                <a:latin typeface="Arial" panose="020B0604020202020204" pitchFamily="34" charset="0"/>
                <a:cs typeface="Arial" panose="020B0604020202020204" pitchFamily="34" charset="0"/>
              </a:rPr>
              <a:t>Legal or regulatory liability</a:t>
            </a:r>
          </a:p>
          <a:p>
            <a:pPr marL="869105" lvl="1" indent="-434553" algn="just">
              <a:buFont typeface="Arial" panose="020B0604020202020204" pitchFamily="34" charset="0"/>
              <a:buChar char="•"/>
            </a:pPr>
            <a:r>
              <a:rPr lang="en-US" sz="2281" dirty="0">
                <a:latin typeface="Arial" panose="020B0604020202020204" pitchFamily="34" charset="0"/>
                <a:cs typeface="Arial" panose="020B0604020202020204" pitchFamily="34" charset="0"/>
              </a:rPr>
              <a:t>Operational impact</a:t>
            </a:r>
          </a:p>
          <a:p>
            <a:pPr marL="869105" lvl="1" indent="-434553" algn="just">
              <a:buFont typeface="Arial" panose="020B0604020202020204" pitchFamily="34" charset="0"/>
              <a:buChar char="•"/>
            </a:pPr>
            <a:r>
              <a:rPr lang="en-US" sz="2281" dirty="0">
                <a:latin typeface="Arial" panose="020B0604020202020204" pitchFamily="34" charset="0"/>
                <a:cs typeface="Arial" panose="020B0604020202020204" pitchFamily="34" charset="0"/>
              </a:rPr>
              <a:t>Etc.</a:t>
            </a:r>
          </a:p>
          <a:p>
            <a:pPr marL="434553" indent="-434553" algn="just">
              <a:buFont typeface="Arial" panose="020B0604020202020204" pitchFamily="34" charset="0"/>
              <a:buChar char="•"/>
            </a:pPr>
            <a:r>
              <a:rPr lang="en-US" sz="2376" b="1" dirty="0">
                <a:solidFill>
                  <a:srgbClr val="FF0000"/>
                </a:solidFill>
                <a:latin typeface="Arial" panose="020B0604020202020204" pitchFamily="34" charset="0"/>
                <a:cs typeface="Arial" panose="020B0604020202020204" pitchFamily="34" charset="0"/>
              </a:rPr>
              <a:t>Process</a:t>
            </a:r>
            <a:r>
              <a:rPr lang="en-US" sz="2376" dirty="0">
                <a:latin typeface="Arial" panose="020B0604020202020204" pitchFamily="34" charset="0"/>
                <a:cs typeface="Arial" panose="020B0604020202020204" pitchFamily="34" charset="0"/>
              </a:rPr>
              <a:t> – </a:t>
            </a:r>
            <a:r>
              <a:rPr lang="en-US" sz="2281" dirty="0">
                <a:latin typeface="Arial" panose="020B0604020202020204" pitchFamily="34" charset="0"/>
                <a:cs typeface="Arial" panose="020B0604020202020204" pitchFamily="34" charset="0"/>
              </a:rPr>
              <a:t>goal is to achieve a consistent approach to handling classified information</a:t>
            </a:r>
          </a:p>
          <a:p>
            <a:pPr marL="434553" indent="-434553" algn="just">
              <a:buFont typeface="Arial" panose="020B0604020202020204" pitchFamily="34" charset="0"/>
              <a:buChar char="•"/>
            </a:pPr>
            <a:r>
              <a:rPr lang="en-US" sz="2376" b="1" dirty="0">
                <a:solidFill>
                  <a:srgbClr val="FF0000"/>
                </a:solidFill>
                <a:latin typeface="Arial" panose="020B0604020202020204" pitchFamily="34" charset="0"/>
                <a:cs typeface="Arial" panose="020B0604020202020204" pitchFamily="34" charset="0"/>
              </a:rPr>
              <a:t>Marking and labeling </a:t>
            </a:r>
            <a:r>
              <a:rPr lang="en-US" sz="2376" dirty="0">
                <a:latin typeface="Arial" panose="020B0604020202020204" pitchFamily="34" charset="0"/>
                <a:cs typeface="Arial" panose="020B0604020202020204" pitchFamily="34" charset="0"/>
              </a:rPr>
              <a:t>– </a:t>
            </a:r>
            <a:endParaRPr lang="en-US" sz="2281" dirty="0">
              <a:latin typeface="Arial" panose="020B0604020202020204" pitchFamily="34" charset="0"/>
              <a:cs typeface="Arial" panose="020B0604020202020204" pitchFamily="34" charset="0"/>
            </a:endParaRPr>
          </a:p>
          <a:p>
            <a:pPr marL="869105" lvl="1" indent="-434553" algn="just">
              <a:buFont typeface="Arial" panose="020B0604020202020204" pitchFamily="34" charset="0"/>
              <a:buChar char="•"/>
            </a:pPr>
            <a:r>
              <a:rPr lang="en-US" sz="2281" dirty="0">
                <a:latin typeface="Arial" panose="020B0604020202020204" pitchFamily="34" charset="0"/>
                <a:cs typeface="Arial" panose="020B0604020202020204" pitchFamily="34" charset="0"/>
              </a:rPr>
              <a:t>Human readable</a:t>
            </a:r>
          </a:p>
          <a:p>
            <a:pPr marL="869105" lvl="1" indent="-434553" algn="just">
              <a:buFont typeface="Arial" panose="020B0604020202020204" pitchFamily="34" charset="0"/>
              <a:buChar char="•"/>
            </a:pPr>
            <a:r>
              <a:rPr lang="en-US" sz="2281" dirty="0">
                <a:latin typeface="Arial" panose="020B0604020202020204" pitchFamily="34" charset="0"/>
                <a:cs typeface="Arial" panose="020B0604020202020204" pitchFamily="34" charset="0"/>
              </a:rPr>
              <a:t>Machine readable</a:t>
            </a:r>
          </a:p>
          <a:p>
            <a:pPr marL="434553" indent="-434553" algn="just">
              <a:buFont typeface="Arial" panose="020B0604020202020204" pitchFamily="34" charset="0"/>
              <a:buChar char="•"/>
            </a:pPr>
            <a:r>
              <a:rPr lang="en-US" sz="2376" b="1" dirty="0">
                <a:solidFill>
                  <a:srgbClr val="FF0000"/>
                </a:solidFill>
                <a:latin typeface="Arial" panose="020B0604020202020204" pitchFamily="34" charset="0"/>
                <a:cs typeface="Arial" panose="020B0604020202020204" pitchFamily="34" charset="0"/>
              </a:rPr>
              <a:t>Assurance</a:t>
            </a:r>
            <a:r>
              <a:rPr lang="en-US" sz="2376" dirty="0">
                <a:latin typeface="Arial" panose="020B0604020202020204" pitchFamily="34" charset="0"/>
                <a:cs typeface="Arial" panose="020B0604020202020204" pitchFamily="34" charset="0"/>
              </a:rPr>
              <a:t> – </a:t>
            </a:r>
            <a:r>
              <a:rPr lang="en-US" sz="2281" dirty="0">
                <a:latin typeface="Arial" panose="020B0604020202020204" pitchFamily="34" charset="0"/>
                <a:cs typeface="Arial" panose="020B0604020202020204" pitchFamily="34" charset="0"/>
              </a:rPr>
              <a:t>regular internal and possibly external audits should be done</a:t>
            </a:r>
          </a:p>
        </p:txBody>
      </p:sp>
    </p:spTree>
    <p:extLst>
      <p:ext uri="{BB962C8B-B14F-4D97-AF65-F5344CB8AC3E}">
        <p14:creationId xmlns:p14="http://schemas.microsoft.com/office/powerpoint/2010/main" val="4244049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72437" y="382571"/>
            <a:ext cx="7932561" cy="735907"/>
          </a:xfrm>
          <a:prstGeom prst="rect">
            <a:avLst/>
          </a:prstGeom>
          <a:noFill/>
        </p:spPr>
        <p:txBody>
          <a:bodyPr wrap="square" rtlCol="0">
            <a:spAutoFit/>
          </a:bodyPr>
          <a:lstStyle/>
          <a:p>
            <a:pPr algn="ctr"/>
            <a:r>
              <a:rPr lang="en-US" sz="4182" b="1" dirty="0">
                <a:latin typeface="Arial" panose="020B0604020202020204" pitchFamily="34" charset="0"/>
                <a:cs typeface="Arial" panose="020B0604020202020204" pitchFamily="34" charset="0"/>
              </a:rPr>
              <a:t>Access Control Types</a:t>
            </a:r>
          </a:p>
        </p:txBody>
      </p:sp>
      <p:sp>
        <p:nvSpPr>
          <p:cNvPr id="9" name="TextBox 8"/>
          <p:cNvSpPr txBox="1"/>
          <p:nvPr/>
        </p:nvSpPr>
        <p:spPr>
          <a:xfrm>
            <a:off x="1183237" y="2202802"/>
            <a:ext cx="10689644" cy="3368102"/>
          </a:xfrm>
          <a:prstGeom prst="rect">
            <a:avLst/>
          </a:prstGeom>
          <a:noFill/>
        </p:spPr>
        <p:txBody>
          <a:bodyPr wrap="square" rtlCol="0">
            <a:spAutoFit/>
          </a:bodyPr>
          <a:lstStyle/>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Administrative – policies and procedures.</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Technical/logical – use of hardware and software controls</a:t>
            </a:r>
          </a:p>
          <a:p>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Physical – manual, structural or environmental controls to protect facilities and resources</a:t>
            </a:r>
          </a:p>
          <a:p>
            <a:pPr marL="434553" indent="-434553">
              <a:buFont typeface="Arial" panose="020B0604020202020204" pitchFamily="34" charset="0"/>
              <a:buChar char="•"/>
            </a:pPr>
            <a:endParaRPr lang="en-US" sz="2661" dirty="0">
              <a:latin typeface="Arial" panose="020B0604020202020204" pitchFamily="34" charset="0"/>
              <a:cs typeface="Arial" panose="020B0604020202020204" pitchFamily="34" charset="0"/>
            </a:endParaRPr>
          </a:p>
          <a:p>
            <a:pPr marL="434553" indent="-434553">
              <a:buFont typeface="Arial" panose="020B0604020202020204" pitchFamily="34" charset="0"/>
              <a:buChar char="•"/>
            </a:pPr>
            <a:r>
              <a:rPr lang="en-US" sz="2661" dirty="0">
                <a:latin typeface="Arial" panose="020B0604020202020204" pitchFamily="34" charset="0"/>
                <a:cs typeface="Arial" panose="020B0604020202020204" pitchFamily="34" charset="0"/>
              </a:rPr>
              <a:t>Give examples for each !</a:t>
            </a:r>
          </a:p>
        </p:txBody>
      </p:sp>
    </p:spTree>
    <p:extLst>
      <p:ext uri="{BB962C8B-B14F-4D97-AF65-F5344CB8AC3E}">
        <p14:creationId xmlns:p14="http://schemas.microsoft.com/office/powerpoint/2010/main" val="1867552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2711</Words>
  <Application>Microsoft Office PowerPoint</Application>
  <PresentationFormat>Widescreen</PresentationFormat>
  <Paragraphs>408</Paragraphs>
  <Slides>50</Slides>
  <Notes>39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50</vt:i4>
      </vt:variant>
    </vt:vector>
  </HeadingPairs>
  <TitlesOfParts>
    <vt:vector size="57" baseType="lpstr">
      <vt:lpstr>Arial</vt:lpstr>
      <vt:lpstr>Calibri</vt:lpstr>
      <vt:lpstr>Calibri Light</vt:lpstr>
      <vt:lpstr>Söhne</vt:lpstr>
      <vt:lpstr>Times New Roman</vt:lpstr>
      <vt:lpstr>Wingdings</vt:lpstr>
      <vt:lpstr>Office Theme</vt:lpstr>
      <vt:lpstr>Access Control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Intrusion Detection Systems</vt:lpstr>
      <vt:lpstr>PowerPoint Presentation</vt:lpstr>
      <vt:lpstr>PowerPoint Presentation</vt:lpstr>
      <vt:lpstr>PowerPoint Presentation</vt:lpstr>
      <vt:lpstr>Intrusion Prevention Systems</vt:lpstr>
      <vt:lpstr>PowerPoint Presentation</vt:lpstr>
      <vt:lpstr>Intrusion Prevention Systems</vt:lpstr>
      <vt:lpstr>PowerPoint Presentation</vt:lpstr>
      <vt:lpstr>IDS/IPS Examples</vt:lpstr>
      <vt:lpstr>IDS/IPS Examples</vt:lpstr>
      <vt:lpstr>PowerPoint Presentation</vt:lpstr>
      <vt:lpstr>PowerPoint Presentation</vt:lpstr>
      <vt:lpstr>PowerPoint Presentation</vt:lpstr>
      <vt:lpstr>Penetration Testing Overview</vt:lpstr>
      <vt:lpstr>PowerPoint Presentation</vt:lpstr>
      <vt:lpstr>PowerPoint Presentation</vt:lpstr>
      <vt:lpstr>PowerPoint Presentation</vt:lpstr>
      <vt:lpstr>PowerPoint Presentation</vt:lpstr>
      <vt:lpstr>Penetration Testing Methods</vt:lpstr>
      <vt:lpstr>PowerPoint Presentation</vt:lpstr>
      <vt:lpstr>Penetration Testing Methods</vt:lpstr>
      <vt:lpstr>PowerPoint Presentation</vt:lpstr>
      <vt:lpstr>PowerPoint Presentation</vt:lpstr>
      <vt:lpstr>PowerPoint Presentation</vt:lpstr>
      <vt:lpstr>Testing Steps</vt:lpstr>
      <vt:lpstr>PowerPoint Presentation</vt:lpstr>
      <vt:lpstr>Testing Steps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Control</dc:title>
  <dc:creator>User</dc:creator>
  <cp:lastModifiedBy>Maram Bani Younes</cp:lastModifiedBy>
  <cp:revision>8</cp:revision>
  <dcterms:created xsi:type="dcterms:W3CDTF">2024-11-15T14:56:43Z</dcterms:created>
  <dcterms:modified xsi:type="dcterms:W3CDTF">2024-12-16T07:38:09Z</dcterms:modified>
</cp:coreProperties>
</file>